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73" r:id="rId2"/>
    <p:sldId id="274" r:id="rId3"/>
    <p:sldId id="275" r:id="rId4"/>
    <p:sldId id="276" r:id="rId5"/>
    <p:sldId id="277" r:id="rId6"/>
    <p:sldId id="279" r:id="rId7"/>
    <p:sldId id="278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3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0F8DF-60D7-EC4B-A57B-A0DD06C573DC}" type="datetimeFigureOut">
              <a:rPr lang="en-US" smtClean="0"/>
              <a:t>10/18/23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9BD3A-AE92-B446-AE91-903589853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84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CkExit</a:t>
            </a:r>
            <a:r>
              <a:rPr lang="en-US" dirty="0"/>
              <a:t> global termination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1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9BD3A-AE92-B446-AE91-9035898534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49153" y="909977"/>
            <a:ext cx="11487147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49153" y="2198575"/>
            <a:ext cx="11487147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349153" y="3583427"/>
            <a:ext cx="11487147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349153" y="5043466"/>
            <a:ext cx="11487147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05" y="1734128"/>
            <a:ext cx="11873239" cy="698493"/>
          </a:xfrm>
        </p:spPr>
        <p:txBody>
          <a:bodyPr anchor="b">
            <a:normAutofit/>
          </a:bodyPr>
          <a:lstStyle>
            <a:lvl1pPr algn="ctr">
              <a:defRPr sz="4400" cap="sm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3235" y="2849782"/>
            <a:ext cx="8534400" cy="7004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444811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1873235" y="4774277"/>
            <a:ext cx="8534400" cy="700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fld id="{B07CD00D-ECE2-B341-910C-3E5E7B4740E6}" type="datetime4">
              <a:rPr lang="en-US" sz="2400" smtClean="0">
                <a:solidFill>
                  <a:srgbClr val="292934">
                    <a:lumMod val="75000"/>
                    <a:lumOff val="25000"/>
                  </a:srgbClr>
                </a:solidFill>
                <a:cs typeface="Times New Roman"/>
              </a:rPr>
              <a:pPr>
                <a:buClr>
                  <a:srgbClr val="93A299"/>
                </a:buClr>
              </a:pPr>
              <a:t>October 18, 2023</a:t>
            </a:fld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cs typeface="Times New Roman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1873251" y="3700463"/>
            <a:ext cx="8534400" cy="107315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274320" indent="0">
              <a:buNone/>
              <a:defRPr/>
            </a:lvl2pPr>
            <a:lvl3pPr marL="548640" indent="0">
              <a:buNone/>
              <a:defRPr/>
            </a:lvl3pPr>
            <a:lvl4pPr marL="822960" indent="0">
              <a:buNone/>
              <a:defRPr/>
            </a:lvl4pPr>
            <a:lvl5pPr marL="105156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909977"/>
            <a:ext cx="10972800" cy="111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09600" y="2198575"/>
            <a:ext cx="10972800" cy="1119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609600" y="3583427"/>
            <a:ext cx="10972800" cy="113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609600" y="5043466"/>
            <a:ext cx="10972800" cy="11367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35847"/>
            <a:ext cx="5384800" cy="314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4829213"/>
            <a:ext cx="10972800" cy="1550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238625"/>
            <a:ext cx="10972800" cy="5905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9201" y="6291264"/>
            <a:ext cx="630767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1137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19201"/>
            <a:ext cx="11074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275" y="6369251"/>
            <a:ext cx="1842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t>11/12/17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212" y="63547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5998" y="6356351"/>
            <a:ext cx="12884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8746" y="6004707"/>
            <a:ext cx="586458" cy="74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604" y="5987615"/>
            <a:ext cx="774472" cy="77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8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  <p:sldLayoutId id="2147483705" r:id="rId33"/>
    <p:sldLayoutId id="2147483706" r:id="rId34"/>
    <p:sldLayoutId id="2147483707" r:id="rId35"/>
    <p:sldLayoutId id="2147483708" r:id="rId36"/>
    <p:sldLayoutId id="2147483709" r:id="rId37"/>
    <p:sldLayoutId id="2147483710" r:id="rId38"/>
    <p:sldLayoutId id="2147483711" r:id="rId39"/>
    <p:sldLayoutId id="2147483712" r:id="rId40"/>
    <p:sldLayoutId id="2147483713" r:id="rId41"/>
    <p:sldLayoutId id="2147483714" r:id="rId42"/>
    <p:sldLayoutId id="2147483715" r:id="rId43"/>
    <p:sldLayoutId id="2147483716" r:id="rId44"/>
    <p:sldLayoutId id="2147483717" r:id="rId45"/>
    <p:sldLayoutId id="2147483718" r:id="rId46"/>
    <p:sldLayoutId id="2147483719" r:id="rId47"/>
    <p:sldLayoutId id="2147483720" r:id="rId48"/>
    <p:sldLayoutId id="2147483721" r:id="rId49"/>
    <p:sldLayoutId id="2147483722" r:id="rId50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37CBEE8F-0092-44BF-9641-006B57FB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Charm Interface: Modules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B68AB730-A0C2-4EFD-B32E-BECB4EDC0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/>
              <a:t>Charm++ programs are organized as a collection of modules</a:t>
            </a:r>
          </a:p>
          <a:p>
            <a:r>
              <a:rPr lang="en-US" altLang="ko-KR" sz="2400" dirty="0"/>
              <a:t>Each module has one or more chares</a:t>
            </a:r>
          </a:p>
          <a:p>
            <a:r>
              <a:rPr lang="en-US" altLang="ko-KR" sz="2400" dirty="0"/>
              <a:t>The module that contains the </a:t>
            </a:r>
            <a:r>
              <a:rPr lang="en-US" altLang="ko-KR" sz="2400" dirty="0" err="1"/>
              <a:t>mainchare</a:t>
            </a:r>
            <a:r>
              <a:rPr lang="en-US" altLang="ko-KR" sz="2400" dirty="0"/>
              <a:t> is declared as the </a:t>
            </a:r>
            <a:r>
              <a:rPr lang="en-US" altLang="ko-KR" sz="2400" dirty="0" err="1"/>
              <a:t>mainmodule</a:t>
            </a:r>
            <a:endParaRPr lang="en-US" altLang="ko-KR" sz="2400" dirty="0"/>
          </a:p>
          <a:p>
            <a:r>
              <a:rPr lang="en-US" altLang="ko-KR" sz="2400" dirty="0"/>
              <a:t>Each module, when compiled, generates two files: </a:t>
            </a:r>
            <a:r>
              <a:rPr lang="en-US" altLang="ko-KR" sz="2400" dirty="0" err="1"/>
              <a:t>MyModule.decl.h</a:t>
            </a:r>
            <a:r>
              <a:rPr lang="en-US" altLang="ko-KR" sz="2400" dirty="0"/>
              <a:t> and </a:t>
            </a:r>
            <a:r>
              <a:rPr lang="en-US" altLang="ko-KR" sz="2400" dirty="0" err="1"/>
              <a:t>MyModule.def.h</a:t>
            </a:r>
            <a:endParaRPr lang="en-US" altLang="ko-KR" sz="2400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0B2872A-6CA1-4ABE-BD1E-37F4868C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36C3108-0D93-4C68-997A-2664D780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CD4C04C-CBE9-4C95-9960-5369FDD10499}"/>
              </a:ext>
            </a:extLst>
          </p:cNvPr>
          <p:cNvSpPr txBox="1">
            <a:spLocks/>
          </p:cNvSpPr>
          <p:nvPr/>
        </p:nvSpPr>
        <p:spPr>
          <a:xfrm>
            <a:off x="508000" y="4673435"/>
            <a:ext cx="10686459" cy="118582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[</a:t>
            </a:r>
            <a:r>
              <a:rPr lang="en-US" sz="2000" b="1" dirty="0">
                <a:latin typeface="Consolas"/>
                <a:cs typeface="Consolas"/>
              </a:rPr>
              <a:t>main</a:t>
            </a:r>
            <a:r>
              <a:rPr lang="en-US" sz="2000" dirty="0">
                <a:latin typeface="Consolas"/>
                <a:cs typeface="Consolas"/>
              </a:rPr>
              <a:t>]</a:t>
            </a:r>
            <a:r>
              <a:rPr lang="en-US" sz="2000" b="1" dirty="0">
                <a:latin typeface="Consolas"/>
                <a:cs typeface="Consolas"/>
              </a:rPr>
              <a:t>module</a:t>
            </a: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err="1">
                <a:latin typeface="Consolas"/>
                <a:cs typeface="Consolas"/>
              </a:rPr>
              <a:t>MyModule</a:t>
            </a:r>
            <a:r>
              <a:rPr lang="en-US" sz="20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   //... chare definitions 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8000" y="4212570"/>
            <a:ext cx="1176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spcBef>
                <a:spcPct val="20000"/>
              </a:spcBef>
            </a:pPr>
            <a:r>
              <a:rPr lang="en-US" altLang="ko-KR" sz="2400" b="1" dirty="0">
                <a:solidFill>
                  <a:srgbClr val="1F497D">
                    <a:lumMod val="50000"/>
                  </a:srgbClr>
                </a:solidFill>
              </a:rPr>
              <a:t>.ci file</a:t>
            </a:r>
          </a:p>
        </p:txBody>
      </p:sp>
    </p:spTree>
    <p:extLst>
      <p:ext uri="{BB962C8B-B14F-4D97-AF65-F5344CB8AC3E}">
        <p14:creationId xmlns:p14="http://schemas.microsoft.com/office/powerpoint/2010/main" val="5177622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366E1F-F085-4EBC-8CBB-CFAA4CBED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Chare Creation Example: .</a:t>
            </a:r>
            <a:r>
              <a:rPr lang="en-US" altLang="ko-KR" dirty="0" err="1"/>
              <a:t>cpp</a:t>
            </a:r>
            <a:r>
              <a:rPr lang="en-US" altLang="ko-KR" dirty="0"/>
              <a:t> file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E71A360-ED72-48C6-88FF-760FDDA7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639401-CF21-47EA-9AF7-C330BB6D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A82E86C-CE96-4AAE-977E-3D5597E0EB48}"/>
              </a:ext>
            </a:extLst>
          </p:cNvPr>
          <p:cNvSpPr txBox="1">
            <a:spLocks/>
          </p:cNvSpPr>
          <p:nvPr/>
        </p:nvSpPr>
        <p:spPr>
          <a:xfrm>
            <a:off x="406400" y="933644"/>
            <a:ext cx="11576482" cy="4987764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#include </a:t>
            </a:r>
            <a:r>
              <a:rPr lang="en-US" sz="1800" dirty="0">
                <a:latin typeface="Consolas"/>
                <a:cs typeface="Consolas"/>
              </a:rPr>
              <a:t>“</a:t>
            </a:r>
            <a:r>
              <a:rPr lang="en-US" sz="1800" dirty="0" err="1">
                <a:latin typeface="Consolas"/>
                <a:cs typeface="Consolas"/>
              </a:rPr>
              <a:t>MyModule.decl.h</a:t>
            </a:r>
            <a:r>
              <a:rPr lang="en-US" sz="1800" dirty="0">
                <a:latin typeface="Consolas"/>
                <a:cs typeface="Consolas"/>
              </a:rPr>
              <a:t>”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class</a:t>
            </a:r>
            <a:r>
              <a:rPr lang="en-US" sz="1800" dirty="0">
                <a:latin typeface="Consolas"/>
                <a:cs typeface="Consolas"/>
              </a:rPr>
              <a:t> Main : </a:t>
            </a: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CBase_Main</a:t>
            </a:r>
            <a:r>
              <a:rPr lang="en-US" sz="18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: Main(</a:t>
            </a:r>
            <a:r>
              <a:rPr lang="en-US" sz="1800" dirty="0" err="1">
                <a:latin typeface="Consolas"/>
                <a:cs typeface="Consolas"/>
              </a:rPr>
              <a:t>CkArgMsg</a:t>
            </a:r>
            <a:r>
              <a:rPr lang="en-US" sz="1800" dirty="0">
                <a:latin typeface="Consolas"/>
                <a:cs typeface="Consolas"/>
              </a:rPr>
              <a:t>∗ m)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ckout</a:t>
            </a:r>
            <a:r>
              <a:rPr lang="en-US" sz="1800" dirty="0">
                <a:latin typeface="Consolas"/>
                <a:cs typeface="Consolas"/>
              </a:rPr>
              <a:t> &lt;&lt; “Hello World!” &lt;&lt; </a:t>
            </a:r>
            <a:r>
              <a:rPr lang="en-US" sz="1800" dirty="0" err="1">
                <a:latin typeface="Consolas"/>
                <a:cs typeface="Consolas"/>
              </a:rPr>
              <a:t>endl</a:t>
            </a:r>
            <a:r>
              <a:rPr lang="en-US" sz="1800" dirty="0">
                <a:latin typeface="Consolas"/>
                <a:cs typeface="Consolas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CProxy_Simple</a:t>
            </a:r>
            <a:r>
              <a:rPr lang="en-US" sz="1800" dirty="0">
                <a:latin typeface="Consolas"/>
                <a:cs typeface="Consolas"/>
              </a:rPr>
              <a:t>::</a:t>
            </a:r>
            <a:r>
              <a:rPr lang="en-US" sz="1800" dirty="0" err="1">
                <a:latin typeface="Consolas"/>
                <a:cs typeface="Consolas"/>
              </a:rPr>
              <a:t>ckNew</a:t>
            </a:r>
            <a:r>
              <a:rPr lang="en-US" sz="1800" dirty="0">
                <a:latin typeface="Consolas"/>
                <a:cs typeface="Consolas"/>
              </a:rPr>
              <a:t>(12, 3.1415);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} };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class</a:t>
            </a:r>
            <a:r>
              <a:rPr lang="en-US" sz="1800" dirty="0">
                <a:latin typeface="Consolas"/>
                <a:cs typeface="Consolas"/>
              </a:rPr>
              <a:t> Simple : </a:t>
            </a: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CBase_Simple</a:t>
            </a:r>
            <a:r>
              <a:rPr lang="en-US" sz="1800" dirty="0">
                <a:latin typeface="Consolas"/>
                <a:cs typeface="Consolas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: Simple(</a:t>
            </a:r>
            <a:r>
              <a:rPr lang="en-US" sz="1800" b="1" dirty="0" err="1">
                <a:latin typeface="Consolas"/>
                <a:cs typeface="Consolas"/>
              </a:rPr>
              <a:t>int</a:t>
            </a:r>
            <a:r>
              <a:rPr lang="en-US" sz="1800" dirty="0">
                <a:latin typeface="Consolas"/>
                <a:cs typeface="Consolas"/>
              </a:rPr>
              <a:t> x, </a:t>
            </a:r>
            <a:r>
              <a:rPr lang="en-US" sz="1800" b="1" dirty="0">
                <a:latin typeface="Consolas"/>
                <a:cs typeface="Consolas"/>
              </a:rPr>
              <a:t>double</a:t>
            </a:r>
            <a:r>
              <a:rPr lang="en-US" sz="1800" dirty="0">
                <a:latin typeface="Consolas"/>
                <a:cs typeface="Consolas"/>
              </a:rPr>
              <a:t> y)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ckout</a:t>
            </a:r>
            <a:r>
              <a:rPr lang="en-US" sz="1800" dirty="0">
                <a:latin typeface="Consolas"/>
                <a:cs typeface="Consolas"/>
              </a:rPr>
              <a:t> &lt;&lt; “Radius:” &lt;&lt; x &lt;&lt; “, Area:” &lt;&lt; y*x*x &lt;&lt; </a:t>
            </a:r>
            <a:r>
              <a:rPr lang="en-US" sz="1800" dirty="0" err="1">
                <a:latin typeface="Consolas"/>
                <a:cs typeface="Consolas"/>
              </a:rPr>
              <a:t>endl</a:t>
            </a:r>
            <a:r>
              <a:rPr lang="en-US" sz="1800" dirty="0">
                <a:latin typeface="Consolas"/>
                <a:cs typeface="Consolas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</a:t>
            </a:r>
            <a:r>
              <a:rPr lang="en-US" sz="1800" dirty="0" err="1">
                <a:latin typeface="Consolas"/>
                <a:cs typeface="Consolas"/>
              </a:rPr>
              <a:t>CkExit</a:t>
            </a:r>
            <a:r>
              <a:rPr lang="en-US" sz="1800" dirty="0">
                <a:latin typeface="Consolas"/>
                <a:cs typeface="Consolas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} };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#include </a:t>
            </a:r>
            <a:r>
              <a:rPr lang="en-US" sz="1800" dirty="0">
                <a:latin typeface="Consolas"/>
                <a:cs typeface="Consolas"/>
              </a:rPr>
              <a:t>“</a:t>
            </a:r>
            <a:r>
              <a:rPr lang="en-US" sz="1800" dirty="0" err="1">
                <a:latin typeface="Consolas"/>
                <a:cs typeface="Consolas"/>
              </a:rPr>
              <a:t>MyModule.def.h</a:t>
            </a:r>
            <a:r>
              <a:rPr lang="en-US" sz="1800" dirty="0">
                <a:latin typeface="Consolas"/>
                <a:cs typeface="Consola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08565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FB449E-93A9-4637-8CEA-26A8DA92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Charm Interface: Chares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44F9399-82DB-4C5D-8909-90DA3E88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/>
              <a:t>Chares are parallel objects that are managed by the RTS</a:t>
            </a:r>
          </a:p>
          <a:p>
            <a:r>
              <a:rPr lang="en-US" altLang="ko-KR" sz="2400" dirty="0"/>
              <a:t>Each </a:t>
            </a:r>
            <a:r>
              <a:rPr lang="en-US" altLang="ko-KR" sz="2400" dirty="0">
                <a:ea typeface="Consolas" charset="0"/>
                <a:cs typeface="Consolas" charset="0"/>
              </a:rPr>
              <a:t>chare</a:t>
            </a:r>
            <a:r>
              <a:rPr lang="en-US" altLang="ko-KR" sz="2400" dirty="0"/>
              <a:t> has a set of entry methods, which are asynchronous methods that may be invoked remotely</a:t>
            </a:r>
          </a:p>
          <a:p>
            <a:r>
              <a:rPr lang="en-US" altLang="ko-KR" sz="2400" dirty="0"/>
              <a:t>The following code, when compiled, generates a C++ class        </a:t>
            </a:r>
            <a:r>
              <a:rPr lang="en-US" altLang="ko-KR" sz="2400" dirty="0" err="1">
                <a:latin typeface="Consolas" charset="0"/>
                <a:ea typeface="Consolas" charset="0"/>
                <a:cs typeface="Consolas" charset="0"/>
              </a:rPr>
              <a:t>CBase_MyChare</a:t>
            </a:r>
            <a:r>
              <a:rPr lang="en-US" altLang="ko-KR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2400" dirty="0"/>
              <a:t>that encapsulates the RTS object</a:t>
            </a:r>
          </a:p>
          <a:p>
            <a:r>
              <a:rPr lang="en-US" altLang="ko-KR" sz="2400" dirty="0"/>
              <a:t>This generated class is extended and implemented in the .</a:t>
            </a:r>
            <a:r>
              <a:rPr lang="en-US" altLang="ko-KR" sz="2400" dirty="0" err="1"/>
              <a:t>cpp</a:t>
            </a:r>
            <a:r>
              <a:rPr lang="en-US" altLang="ko-KR" sz="2400" dirty="0"/>
              <a:t> file</a:t>
            </a:r>
          </a:p>
          <a:p>
            <a:r>
              <a:rPr lang="en-US" altLang="ko-KR" sz="2400" dirty="0"/>
              <a:t>.ci file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.</a:t>
            </a:r>
            <a:r>
              <a:rPr lang="en-US" altLang="ko-KR" sz="2400" dirty="0" err="1"/>
              <a:t>cpp</a:t>
            </a:r>
            <a:r>
              <a:rPr lang="en-US" altLang="ko-KR" sz="2400" dirty="0"/>
              <a:t> file</a:t>
            </a:r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A43D93-5C5E-4978-BC09-05F12568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18CB6A-B509-49C8-A96E-0C0B83A7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C4EF133-80CC-4D73-8E18-3BE7F5266104}"/>
              </a:ext>
            </a:extLst>
          </p:cNvPr>
          <p:cNvSpPr txBox="1">
            <a:spLocks/>
          </p:cNvSpPr>
          <p:nvPr/>
        </p:nvSpPr>
        <p:spPr>
          <a:xfrm>
            <a:off x="906377" y="4123358"/>
            <a:ext cx="10288082" cy="91915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>
                <a:latin typeface="Consolas"/>
                <a:cs typeface="Consolas"/>
              </a:rPr>
              <a:t>[</a:t>
            </a:r>
            <a:r>
              <a:rPr lang="en-US" sz="1600" b="1" dirty="0">
                <a:latin typeface="Consolas"/>
                <a:cs typeface="Consolas"/>
              </a:rPr>
              <a:t>main</a:t>
            </a:r>
            <a:r>
              <a:rPr lang="en-US" sz="1600" dirty="0">
                <a:latin typeface="Consolas"/>
                <a:cs typeface="Consolas"/>
              </a:rPr>
              <a:t>]</a:t>
            </a:r>
            <a:r>
              <a:rPr lang="en-US" sz="1600" b="1" dirty="0">
                <a:latin typeface="Consolas"/>
                <a:cs typeface="Consolas"/>
              </a:rPr>
              <a:t>chare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MyChare</a:t>
            </a:r>
            <a:r>
              <a:rPr lang="en-US" sz="1600" dirty="0">
                <a:latin typeface="Consolas"/>
                <a:cs typeface="Consolas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>
                <a:latin typeface="Consolas"/>
                <a:cs typeface="Consolas"/>
              </a:rPr>
              <a:t>   //... entry method definitions ...</a:t>
            </a:r>
          </a:p>
          <a:p>
            <a:pPr marL="0" indent="0">
              <a:buFont typeface="Arial" pitchFamily="34" charset="0"/>
              <a:buNone/>
            </a:pPr>
            <a:r>
              <a:rPr lang="en-US" sz="16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64E6266A-D480-46A7-864D-859334E7576A}"/>
              </a:ext>
            </a:extLst>
          </p:cNvPr>
          <p:cNvSpPr txBox="1">
            <a:spLocks/>
          </p:cNvSpPr>
          <p:nvPr/>
        </p:nvSpPr>
        <p:spPr>
          <a:xfrm>
            <a:off x="906377" y="5429203"/>
            <a:ext cx="10288082" cy="940047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1600" b="1" dirty="0">
                <a:solidFill>
                  <a:srgbClr val="292934"/>
                </a:solidFill>
                <a:latin typeface="Consolas"/>
                <a:cs typeface="Consolas"/>
              </a:rPr>
              <a:t>class</a:t>
            </a:r>
            <a:r>
              <a:rPr lang="en-US" sz="1600" dirty="0">
                <a:solidFill>
                  <a:srgbClr val="292934"/>
                </a:solidFill>
                <a:latin typeface="Consolas"/>
                <a:cs typeface="Consolas"/>
              </a:rPr>
              <a:t> </a:t>
            </a:r>
            <a:r>
              <a:rPr lang="en-US" sz="1600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sz="1600" dirty="0">
                <a:solidFill>
                  <a:srgbClr val="292934"/>
                </a:solidFill>
                <a:latin typeface="Consolas"/>
                <a:cs typeface="Consolas"/>
              </a:rPr>
              <a:t> : </a:t>
            </a:r>
            <a:r>
              <a:rPr lang="en-US" sz="1600" b="1" dirty="0">
                <a:solidFill>
                  <a:srgbClr val="292934"/>
                </a:solidFill>
                <a:latin typeface="Consolas"/>
                <a:cs typeface="Consolas"/>
              </a:rPr>
              <a:t>public </a:t>
            </a:r>
            <a:r>
              <a:rPr lang="en-US" sz="1600" dirty="0" err="1">
                <a:solidFill>
                  <a:srgbClr val="292934"/>
                </a:solidFill>
                <a:latin typeface="Consolas"/>
                <a:cs typeface="Consolas"/>
              </a:rPr>
              <a:t>CBase_MyChare</a:t>
            </a:r>
            <a:r>
              <a:rPr lang="en-US" sz="1600" dirty="0">
                <a:solidFill>
                  <a:srgbClr val="292934"/>
                </a:solidFill>
                <a:latin typeface="Consolas"/>
                <a:cs typeface="Consolas"/>
              </a:rPr>
              <a:t> { 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1600" dirty="0">
                <a:solidFill>
                  <a:srgbClr val="292934"/>
                </a:solidFill>
                <a:latin typeface="Consolas"/>
                <a:cs typeface="Consolas"/>
              </a:rPr>
              <a:t>   //... entry method implementations ...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1600" dirty="0">
                <a:solidFill>
                  <a:srgbClr val="292934"/>
                </a:solidFill>
                <a:latin typeface="Consolas"/>
                <a:cs typeface="Consolas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8363091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9D1AFD-B5C5-422E-9A4E-3AB71099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Charm Interface: Entry Methods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C245A0-09EE-4AAC-84D0-9C0A180F5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Entry methods are C++ methods that can be remotely and asynchronously invoked by another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chare</a:t>
            </a:r>
          </a:p>
          <a:p>
            <a:r>
              <a:rPr lang="en-US" altLang="ko-KR" dirty="0"/>
              <a:t>.ci file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.</a:t>
            </a:r>
            <a:r>
              <a:rPr lang="en-US" altLang="ko-KR" dirty="0" err="1"/>
              <a:t>cpp</a:t>
            </a:r>
            <a:r>
              <a:rPr lang="en-US" altLang="ko-KR" dirty="0"/>
              <a:t> file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EDB9A2-E8EF-4AF6-A2B4-5226FE51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1B7A51-F4B7-4BF2-9554-16EF451B1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950BCDA1-F11C-41A7-B204-37FF463F66A2}"/>
              </a:ext>
            </a:extLst>
          </p:cNvPr>
          <p:cNvSpPr txBox="1">
            <a:spLocks/>
          </p:cNvSpPr>
          <p:nvPr/>
        </p:nvSpPr>
        <p:spPr>
          <a:xfrm>
            <a:off x="906375" y="2621244"/>
            <a:ext cx="10288084" cy="1051438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nsolas"/>
                <a:cs typeface="Consolas"/>
              </a:rPr>
              <a:t>entry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MyChare</a:t>
            </a:r>
            <a:r>
              <a:rPr lang="en-US" dirty="0">
                <a:latin typeface="Consolas"/>
                <a:cs typeface="Consolas"/>
              </a:rPr>
              <a:t>(); </a:t>
            </a:r>
            <a:r>
              <a:rPr lang="en-US" i="1" dirty="0">
                <a:latin typeface="Consolas"/>
                <a:cs typeface="Consolas"/>
              </a:rPr>
              <a:t>/∗ constructor entry method ∗/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nsolas"/>
                <a:cs typeface="Consolas"/>
              </a:rPr>
              <a:t>entry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b="1" dirty="0">
                <a:latin typeface="Consolas"/>
                <a:cs typeface="Consolas"/>
              </a:rPr>
              <a:t>void </a:t>
            </a:r>
            <a:r>
              <a:rPr lang="en-US" dirty="0">
                <a:latin typeface="Consolas"/>
                <a:cs typeface="Consolas"/>
              </a:rPr>
              <a:t>foo();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>
                <a:latin typeface="Consolas"/>
                <a:cs typeface="Consolas"/>
              </a:rPr>
              <a:t>entry void </a:t>
            </a:r>
            <a:r>
              <a:rPr lang="en-US" dirty="0">
                <a:latin typeface="Consolas"/>
                <a:cs typeface="Consolas"/>
              </a:rPr>
              <a:t>bar(</a:t>
            </a:r>
            <a:r>
              <a:rPr lang="en-US" b="1" dirty="0" err="1">
                <a:latin typeface="Consolas"/>
                <a:cs typeface="Consolas"/>
              </a:rPr>
              <a:t>int</a:t>
            </a:r>
            <a:r>
              <a:rPr lang="en-US" b="1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param</a:t>
            </a:r>
            <a:r>
              <a:rPr lang="en-US" dirty="0">
                <a:latin typeface="Consolas"/>
                <a:cs typeface="Consolas"/>
              </a:rPr>
              <a:t>);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633A59B-6497-4AE7-96E9-BB92A8E2C7D4}"/>
              </a:ext>
            </a:extLst>
          </p:cNvPr>
          <p:cNvSpPr txBox="1">
            <a:spLocks/>
          </p:cNvSpPr>
          <p:nvPr/>
        </p:nvSpPr>
        <p:spPr>
          <a:xfrm>
            <a:off x="906375" y="4192630"/>
            <a:ext cx="10288084" cy="109003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::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() { </a:t>
            </a:r>
            <a:r>
              <a:rPr lang="en-US" i="1" dirty="0">
                <a:solidFill>
                  <a:srgbClr val="292934"/>
                </a:solidFill>
                <a:latin typeface="Consolas"/>
                <a:cs typeface="Consolas"/>
              </a:rPr>
              <a:t>/∗... constructor code ...∗/ 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::foo() { </a:t>
            </a:r>
            <a:r>
              <a:rPr lang="en-US" i="1" dirty="0">
                <a:solidFill>
                  <a:srgbClr val="292934"/>
                </a:solidFill>
                <a:latin typeface="Consolas"/>
                <a:cs typeface="Consolas"/>
              </a:rPr>
              <a:t>/∗... code to execute ...∗/ 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} 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::bar(</a:t>
            </a:r>
            <a:r>
              <a:rPr lang="en-US" b="1" dirty="0" err="1">
                <a:solidFill>
                  <a:srgbClr val="292934"/>
                </a:solidFill>
                <a:latin typeface="Consolas"/>
                <a:cs typeface="Consolas"/>
              </a:rPr>
              <a:t>int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292934"/>
                </a:solidFill>
                <a:latin typeface="Consolas"/>
                <a:cs typeface="Consolas"/>
              </a:rPr>
              <a:t>param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) {</a:t>
            </a:r>
            <a:r>
              <a:rPr lang="en-US" i="1" dirty="0">
                <a:solidFill>
                  <a:srgbClr val="292934"/>
                </a:solidFill>
                <a:latin typeface="Consolas"/>
                <a:cs typeface="Consolas"/>
              </a:rPr>
              <a:t> /∗... code to execute ...∗/ </a:t>
            </a:r>
            <a:r>
              <a:rPr lang="en-US" dirty="0">
                <a:solidFill>
                  <a:srgbClr val="292934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6D8030-E839-18A4-C1AF-E62D793BB7D1}"/>
              </a:ext>
            </a:extLst>
          </p:cNvPr>
          <p:cNvSpPr txBox="1"/>
          <p:nvPr/>
        </p:nvSpPr>
        <p:spPr>
          <a:xfrm>
            <a:off x="1376854" y="5416642"/>
            <a:ext cx="9091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This necessitates changing both (or all: .ci, .h, .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cpp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) files if you add/remove/change a parameter to an entry method, which is a common pitfall</a:t>
            </a:r>
          </a:p>
        </p:txBody>
      </p:sp>
    </p:spTree>
    <p:extLst>
      <p:ext uri="{BB962C8B-B14F-4D97-AF65-F5344CB8AC3E}">
        <p14:creationId xmlns:p14="http://schemas.microsoft.com/office/powerpoint/2010/main" val="8829909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40F295-CECC-4C51-9224-01CAEF42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Charm Interface: </a:t>
            </a:r>
            <a:r>
              <a:rPr lang="en-US" altLang="ko-KR" dirty="0" err="1"/>
              <a:t>mainchare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237052-4F2A-41A6-9ACB-583F866E9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Execution begins with the </a:t>
            </a:r>
            <a:r>
              <a:rPr lang="en-US" altLang="ko-KR" dirty="0" err="1"/>
              <a:t>mainchare’s</a:t>
            </a:r>
            <a:r>
              <a:rPr lang="en-US" altLang="ko-KR" dirty="0"/>
              <a:t> constructor</a:t>
            </a:r>
          </a:p>
          <a:p>
            <a:r>
              <a:rPr lang="en-US" altLang="ko-KR" dirty="0"/>
              <a:t>The </a:t>
            </a:r>
            <a:r>
              <a:rPr lang="en-US" altLang="ko-KR" dirty="0" err="1"/>
              <a:t>mainchare’s</a:t>
            </a:r>
            <a:r>
              <a:rPr lang="en-US" altLang="ko-KR" dirty="0"/>
              <a:t> constructor takes a pointer to system-defined class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CkArgMsg</a:t>
            </a:r>
            <a:endParaRPr lang="en-US" altLang="ko-KR" dirty="0"/>
          </a:p>
          <a:p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CkArgMsg</a:t>
            </a:r>
            <a:r>
              <a:rPr lang="en-US" altLang="ko-KR" dirty="0"/>
              <a:t> contains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altLang="ko-KR" dirty="0"/>
              <a:t> and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argc</a:t>
            </a:r>
            <a:endParaRPr lang="en-US" altLang="ko-KR" dirty="0"/>
          </a:p>
          <a:p>
            <a:r>
              <a:rPr lang="en-US" altLang="ko-KR" dirty="0"/>
              <a:t>The </a:t>
            </a:r>
            <a:r>
              <a:rPr lang="en-US" altLang="ko-KR" dirty="0" err="1"/>
              <a:t>mainchare</a:t>
            </a:r>
            <a:r>
              <a:rPr lang="en-US" altLang="ko-KR" dirty="0"/>
              <a:t> will typically creates some additional chares</a:t>
            </a:r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E0E46F-D9EC-4B70-8258-4D92126B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32F1B3-7C80-49CF-9BBA-4ECD8914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BE3ECA-A675-B64E-F40F-90F8BA79EE85}"/>
              </a:ext>
            </a:extLst>
          </p:cNvPr>
          <p:cNvSpPr txBox="1"/>
          <p:nvPr/>
        </p:nvSpPr>
        <p:spPr>
          <a:xfrm>
            <a:off x="1282262" y="4382814"/>
            <a:ext cx="6180083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There can be more than one chare.. They all will start, in unspecified order, on one of the PEs. </a:t>
            </a:r>
          </a:p>
          <a:p>
            <a:endParaRPr lang="en-US" dirty="0"/>
          </a:p>
          <a:p>
            <a:r>
              <a:rPr lang="en-US" dirty="0"/>
              <a:t>But it is customary to have only one main chare in a program.</a:t>
            </a:r>
          </a:p>
        </p:txBody>
      </p:sp>
    </p:spTree>
    <p:extLst>
      <p:ext uri="{BB962C8B-B14F-4D97-AF65-F5344CB8AC3E}">
        <p14:creationId xmlns:p14="http://schemas.microsoft.com/office/powerpoint/2010/main" val="29318954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F7C456-753E-4AB8-926F-3B290DED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Creating a Chare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78C417-8D39-4A4A-8FFB-20EBB3913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chare</a:t>
            </a:r>
            <a:r>
              <a:rPr lang="en-US" altLang="ko-KR" dirty="0"/>
              <a:t> declared as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chare</a:t>
            </a:r>
            <a:r>
              <a:rPr lang="en-US" altLang="ko-KR" dirty="0"/>
              <a:t>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MyChare</a:t>
            </a:r>
            <a:r>
              <a:rPr lang="en-US" altLang="ko-KR" dirty="0"/>
              <a:t> {...}; can be instantiated by the following call: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To communicate with this class in the future, a </a:t>
            </a:r>
            <a:r>
              <a:rPr lang="en-US" altLang="ko-KR" i="1" dirty="0"/>
              <a:t>proxy</a:t>
            </a:r>
            <a:r>
              <a:rPr lang="en-US" altLang="ko-KR" dirty="0"/>
              <a:t> to it must be retained </a:t>
            </a:r>
          </a:p>
          <a:p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E22552D-64B3-436B-BCD6-EFDED382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051EEF-3D14-4B96-B05A-F09BC624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3A3990B-D78F-4CC6-A790-2FC9C6EAAC5E}"/>
              </a:ext>
            </a:extLst>
          </p:cNvPr>
          <p:cNvSpPr txBox="1">
            <a:spLocks/>
          </p:cNvSpPr>
          <p:nvPr/>
        </p:nvSpPr>
        <p:spPr>
          <a:xfrm>
            <a:off x="909935" y="2161813"/>
            <a:ext cx="10284524" cy="440619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err="1">
                <a:latin typeface="Consolas"/>
                <a:cs typeface="Consolas"/>
              </a:rPr>
              <a:t>CProxy_MyChare</a:t>
            </a:r>
            <a:r>
              <a:rPr lang="en-US" sz="2400" dirty="0">
                <a:latin typeface="Consolas"/>
                <a:cs typeface="Consolas"/>
              </a:rPr>
              <a:t>::</a:t>
            </a:r>
            <a:r>
              <a:rPr lang="en-US" sz="2400" dirty="0" err="1">
                <a:latin typeface="Consolas"/>
                <a:cs typeface="Consolas"/>
              </a:rPr>
              <a:t>ckNew</a:t>
            </a:r>
            <a:r>
              <a:rPr lang="en-US" sz="2400" dirty="0">
                <a:latin typeface="Consolas"/>
                <a:cs typeface="Consolas"/>
              </a:rPr>
              <a:t>(…constructor arguments…);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75DAFB06-27E6-4687-8323-B76308B0D279}"/>
              </a:ext>
            </a:extLst>
          </p:cNvPr>
          <p:cNvSpPr txBox="1">
            <a:spLocks/>
          </p:cNvSpPr>
          <p:nvPr/>
        </p:nvSpPr>
        <p:spPr>
          <a:xfrm>
            <a:off x="909935" y="4131531"/>
            <a:ext cx="10284524" cy="46531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err="1">
                <a:latin typeface="Consolas"/>
                <a:cs typeface="Consolas"/>
              </a:rPr>
              <a:t>CProxy_MyChare</a:t>
            </a:r>
            <a:r>
              <a:rPr lang="en-US" sz="2400" dirty="0">
                <a:latin typeface="Consolas"/>
                <a:cs typeface="Consolas"/>
              </a:rPr>
              <a:t> proxy = </a:t>
            </a:r>
            <a:r>
              <a:rPr lang="en-US" sz="2400" dirty="0" err="1">
                <a:latin typeface="Consolas"/>
                <a:cs typeface="Consolas"/>
              </a:rPr>
              <a:t>CProxy_MyChare</a:t>
            </a:r>
            <a:r>
              <a:rPr lang="en-US" sz="2400" dirty="0">
                <a:latin typeface="Consolas"/>
                <a:cs typeface="Consolas"/>
              </a:rPr>
              <a:t>::</a:t>
            </a:r>
            <a:r>
              <a:rPr lang="en-US" sz="2400" dirty="0" err="1">
                <a:latin typeface="Consolas"/>
                <a:cs typeface="Consolas"/>
              </a:rPr>
              <a:t>ckNew</a:t>
            </a:r>
            <a:r>
              <a:rPr lang="en-US" sz="2400" dirty="0">
                <a:latin typeface="Consolas"/>
                <a:cs typeface="Consolas"/>
              </a:rPr>
              <a:t>(arg1);</a:t>
            </a:r>
          </a:p>
        </p:txBody>
      </p:sp>
    </p:spTree>
    <p:extLst>
      <p:ext uri="{BB962C8B-B14F-4D97-AF65-F5344CB8AC3E}">
        <p14:creationId xmlns:p14="http://schemas.microsoft.com/office/powerpoint/2010/main" val="24719626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695D89-CC80-4F56-A311-E3B4F312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Chare Proxies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57417C-E1F8-48CA-8298-0D837F74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A chare’s own proxy can be obtained through a special variable </a:t>
            </a:r>
            <a:r>
              <a:rPr lang="en-US" altLang="ko-KR" sz="2400" dirty="0" err="1">
                <a:latin typeface="Lucida Console"/>
                <a:cs typeface="Lucida Console"/>
              </a:rPr>
              <a:t>thisProxy</a:t>
            </a:r>
            <a:endParaRPr lang="en-US" altLang="ko-KR" sz="2400" dirty="0">
              <a:latin typeface="Lucida Console"/>
              <a:cs typeface="Lucida Console"/>
            </a:endParaRPr>
          </a:p>
          <a:p>
            <a:r>
              <a:rPr lang="en-US" altLang="ko-KR" sz="2400" dirty="0"/>
              <a:t>Chare proxies can also be passed so chares can learn about others </a:t>
            </a:r>
          </a:p>
          <a:p>
            <a:r>
              <a:rPr lang="en-US" altLang="ko-KR" sz="2400" dirty="0"/>
              <a:t>In this snippet, </a:t>
            </a:r>
            <a:r>
              <a:rPr lang="en-US" altLang="ko-KR" sz="2400" dirty="0" err="1">
                <a:latin typeface="Lucida Console"/>
                <a:cs typeface="Lucida Console"/>
              </a:rPr>
              <a:t>MyChare</a:t>
            </a:r>
            <a:r>
              <a:rPr lang="en-US" altLang="ko-KR" sz="2400" dirty="0"/>
              <a:t> learns about a chare instance </a:t>
            </a:r>
            <a:r>
              <a:rPr lang="en-US" altLang="ko-KR" sz="2400" dirty="0">
                <a:latin typeface="Lucida Console"/>
                <a:cs typeface="Lucida Console"/>
              </a:rPr>
              <a:t>main</a:t>
            </a:r>
            <a:r>
              <a:rPr lang="en-US" altLang="ko-KR" sz="2400" dirty="0"/>
              <a:t>, and then invokes a method on it:</a:t>
            </a:r>
          </a:p>
          <a:p>
            <a:r>
              <a:rPr lang="en-US" altLang="ko-KR" sz="2400" dirty="0"/>
              <a:t>.ci file</a:t>
            </a:r>
          </a:p>
          <a:p>
            <a:endParaRPr lang="en-US" altLang="ko-KR" sz="2400" dirty="0"/>
          </a:p>
          <a:p>
            <a:r>
              <a:rPr lang="en-US" altLang="ko-KR" sz="2400" dirty="0"/>
              <a:t>.</a:t>
            </a:r>
            <a:r>
              <a:rPr lang="en-US" altLang="ko-KR" sz="2400" dirty="0" err="1"/>
              <a:t>cpp</a:t>
            </a:r>
            <a:r>
              <a:rPr lang="en-US" altLang="ko-KR" sz="2400" dirty="0"/>
              <a:t> file</a:t>
            </a:r>
          </a:p>
          <a:p>
            <a:endParaRPr lang="ko-KR" altLang="en-US" sz="2400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5B79806-0485-4387-85B4-C26DF1B0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C4467D-06AF-46E6-A96D-A27C73E6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00C9BE2-FB7D-4078-AB00-FC670D0CDA8E}"/>
              </a:ext>
            </a:extLst>
          </p:cNvPr>
          <p:cNvSpPr txBox="1">
            <a:spLocks/>
          </p:cNvSpPr>
          <p:nvPr/>
        </p:nvSpPr>
        <p:spPr>
          <a:xfrm>
            <a:off x="941886" y="3672682"/>
            <a:ext cx="8121770" cy="38744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nsolas"/>
                <a:cs typeface="Consolas"/>
              </a:rPr>
              <a:t>entry void </a:t>
            </a:r>
            <a:r>
              <a:rPr lang="en-US" sz="2000" dirty="0" err="1">
                <a:latin typeface="Consolas"/>
                <a:cs typeface="Consolas"/>
              </a:rPr>
              <a:t>foobar</a:t>
            </a:r>
            <a:r>
              <a:rPr lang="en-US" sz="2000" dirty="0">
                <a:latin typeface="Consolas"/>
                <a:cs typeface="Consolas"/>
              </a:rPr>
              <a:t>(</a:t>
            </a:r>
            <a:r>
              <a:rPr lang="en-US" sz="2000" dirty="0" err="1">
                <a:latin typeface="Consolas"/>
                <a:cs typeface="Consolas"/>
              </a:rPr>
              <a:t>CProxy_Main</a:t>
            </a:r>
            <a:r>
              <a:rPr lang="en-US" sz="2000" dirty="0">
                <a:latin typeface="Consolas"/>
                <a:cs typeface="Consolas"/>
              </a:rPr>
              <a:t> main);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7DB0489-E9EB-4181-A1E7-452FC76F3489}"/>
              </a:ext>
            </a:extLst>
          </p:cNvPr>
          <p:cNvSpPr txBox="1">
            <a:spLocks/>
          </p:cNvSpPr>
          <p:nvPr/>
        </p:nvSpPr>
        <p:spPr>
          <a:xfrm>
            <a:off x="941887" y="4667203"/>
            <a:ext cx="8121769" cy="105367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" charset="2"/>
              <a:buChar char="Ø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charset="2"/>
              <a:buChar char=""/>
              <a:defRPr sz="18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Ø"/>
              <a:defRPr sz="1400" kern="1200" baseline="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MyChare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::</a:t>
            </a: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foobar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(</a:t>
            </a: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CProxy_Main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main) { 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   </a:t>
            </a:r>
            <a:r>
              <a:rPr lang="en-US" sz="2000" dirty="0" err="1">
                <a:solidFill>
                  <a:srgbClr val="292934"/>
                </a:solidFill>
                <a:latin typeface="Consolas"/>
                <a:cs typeface="Consolas"/>
              </a:rPr>
              <a:t>main.foo</a:t>
            </a: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();</a:t>
            </a:r>
          </a:p>
          <a:p>
            <a:pPr marL="0" indent="0">
              <a:buClr>
                <a:srgbClr val="93A299"/>
              </a:buClr>
              <a:buFont typeface="Arial" pitchFamily="34" charset="0"/>
              <a:buNone/>
            </a:pPr>
            <a:r>
              <a:rPr lang="en-US" sz="2000" dirty="0">
                <a:solidFill>
                  <a:srgbClr val="292934"/>
                </a:solidFill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16293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F01359-FF4D-4FE4-B73E-A5F99AB9F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Hello World with Chares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550D5D-D202-4EE0-9301-6612D38F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44CDC3-7647-452A-97EA-AA21FBDC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39BBD34-6AF8-486D-876D-7AEAD187DA06}"/>
              </a:ext>
            </a:extLst>
          </p:cNvPr>
          <p:cNvSpPr txBox="1">
            <a:spLocks/>
          </p:cNvSpPr>
          <p:nvPr/>
        </p:nvSpPr>
        <p:spPr>
          <a:xfrm>
            <a:off x="927717" y="956021"/>
            <a:ext cx="4040188" cy="479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hello.ci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E401FD1-CC9C-417E-A78D-1A91892EB8A3}"/>
              </a:ext>
            </a:extLst>
          </p:cNvPr>
          <p:cNvSpPr txBox="1">
            <a:spLocks/>
          </p:cNvSpPr>
          <p:nvPr/>
        </p:nvSpPr>
        <p:spPr>
          <a:xfrm>
            <a:off x="927717" y="1435842"/>
            <a:ext cx="4327864" cy="2710025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err="1">
                <a:latin typeface="Consolas"/>
                <a:cs typeface="Consolas"/>
              </a:rPr>
              <a:t>mainmodule</a:t>
            </a:r>
            <a:r>
              <a:rPr lang="en-US" sz="1800" dirty="0">
                <a:latin typeface="Consolas"/>
                <a:cs typeface="Consolas"/>
              </a:rPr>
              <a:t> hello {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</a:t>
            </a:r>
            <a:r>
              <a:rPr lang="en-US" sz="1800" b="1" dirty="0" err="1">
                <a:latin typeface="Consolas"/>
                <a:cs typeface="Consolas"/>
              </a:rPr>
              <a:t>mainchare</a:t>
            </a:r>
            <a:r>
              <a:rPr lang="en-US" sz="1800" dirty="0">
                <a:latin typeface="Consolas"/>
                <a:cs typeface="Consolas"/>
              </a:rPr>
              <a:t> Main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b="1" dirty="0">
                <a:latin typeface="Consolas"/>
                <a:cs typeface="Consolas"/>
              </a:rPr>
              <a:t>entry</a:t>
            </a:r>
            <a:r>
              <a:rPr lang="en-US" sz="1800" dirty="0">
                <a:latin typeface="Consolas"/>
                <a:cs typeface="Consolas"/>
              </a:rPr>
              <a:t> Main(</a:t>
            </a:r>
            <a:r>
              <a:rPr lang="en-US" sz="1800" dirty="0" err="1">
                <a:latin typeface="Consolas"/>
                <a:cs typeface="Consolas"/>
              </a:rPr>
              <a:t>CkArgMsg</a:t>
            </a:r>
            <a:r>
              <a:rPr lang="en-US" sz="1800" dirty="0">
                <a:latin typeface="Consolas"/>
                <a:cs typeface="Consolas"/>
              </a:rPr>
              <a:t> ∗m);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</a:t>
            </a:r>
            <a:r>
              <a:rPr lang="en-US" sz="1800" b="1" dirty="0">
                <a:latin typeface="Consolas"/>
                <a:cs typeface="Consolas"/>
              </a:rPr>
              <a:t>chare</a:t>
            </a:r>
            <a:r>
              <a:rPr lang="en-US" sz="1800" dirty="0">
                <a:latin typeface="Consolas"/>
                <a:cs typeface="Consolas"/>
              </a:rPr>
              <a:t> Singleton {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b="1" dirty="0">
                <a:latin typeface="Consolas"/>
                <a:cs typeface="Consolas"/>
              </a:rPr>
              <a:t>entry</a:t>
            </a:r>
            <a:r>
              <a:rPr lang="en-US" sz="1800" dirty="0">
                <a:latin typeface="Consolas"/>
                <a:cs typeface="Consolas"/>
              </a:rPr>
              <a:t> Singleton();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};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17FD370D-D05F-4F67-913D-07F90D8A3B55}"/>
              </a:ext>
            </a:extLst>
          </p:cNvPr>
          <p:cNvSpPr txBox="1">
            <a:spLocks/>
          </p:cNvSpPr>
          <p:nvPr/>
        </p:nvSpPr>
        <p:spPr>
          <a:xfrm>
            <a:off x="5472614" y="956020"/>
            <a:ext cx="4041775" cy="47982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/>
              <a:t>hello.cpp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5E67786A-8E97-4B47-AB94-9B2CEFBAB145}"/>
              </a:ext>
            </a:extLst>
          </p:cNvPr>
          <p:cNvSpPr txBox="1">
            <a:spLocks/>
          </p:cNvSpPr>
          <p:nvPr/>
        </p:nvSpPr>
        <p:spPr>
          <a:xfrm>
            <a:off x="5472614" y="1435843"/>
            <a:ext cx="5670826" cy="494720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#include</a:t>
            </a:r>
            <a:r>
              <a:rPr lang="en-US" sz="1800" dirty="0">
                <a:latin typeface="Consolas"/>
                <a:cs typeface="Consolas"/>
              </a:rPr>
              <a:t> &lt;</a:t>
            </a:r>
            <a:r>
              <a:rPr lang="en-US" sz="1800" dirty="0" err="1">
                <a:latin typeface="Consolas"/>
                <a:cs typeface="Consolas"/>
              </a:rPr>
              <a:t>stdio.h</a:t>
            </a:r>
            <a:r>
              <a:rPr lang="en-US" sz="1800" dirty="0">
                <a:latin typeface="Consolas"/>
                <a:cs typeface="Consolas"/>
              </a:rPr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#include</a:t>
            </a:r>
            <a:r>
              <a:rPr lang="en-US" sz="1800" dirty="0">
                <a:latin typeface="Consolas"/>
                <a:cs typeface="Consolas"/>
              </a:rPr>
              <a:t> “</a:t>
            </a:r>
            <a:r>
              <a:rPr lang="en-US" sz="1800" dirty="0" err="1">
                <a:latin typeface="Consolas"/>
                <a:cs typeface="Consolas"/>
              </a:rPr>
              <a:t>hello.decl.h</a:t>
            </a:r>
            <a:r>
              <a:rPr lang="en-US" sz="1800" dirty="0">
                <a:latin typeface="Consolas"/>
                <a:cs typeface="Consolas"/>
              </a:rPr>
              <a:t>”</a:t>
            </a:r>
          </a:p>
          <a:p>
            <a:pPr marL="0" indent="0">
              <a:buFont typeface="Arial" pitchFamily="34" charset="0"/>
              <a:buNone/>
            </a:pPr>
            <a:endParaRPr lang="en-US" sz="1800" dirty="0">
              <a:latin typeface="Consolas"/>
              <a:cs typeface="Consolas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class</a:t>
            </a:r>
            <a:r>
              <a:rPr lang="en-US" sz="1800" dirty="0">
                <a:latin typeface="Consolas"/>
                <a:cs typeface="Consolas"/>
              </a:rPr>
              <a:t> Main : </a:t>
            </a: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 </a:t>
            </a:r>
            <a:r>
              <a:rPr lang="en-US" sz="1800" dirty="0" err="1">
                <a:latin typeface="Consolas"/>
                <a:cs typeface="Consolas"/>
              </a:rPr>
              <a:t>CBase_Main</a:t>
            </a:r>
            <a:r>
              <a:rPr lang="en-US" sz="18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</a:t>
            </a: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: Main(</a:t>
            </a:r>
            <a:r>
              <a:rPr lang="en-US" sz="1800" dirty="0" err="1">
                <a:latin typeface="Consolas"/>
                <a:cs typeface="Consolas"/>
              </a:rPr>
              <a:t>CkArgMsg</a:t>
            </a:r>
            <a:r>
              <a:rPr lang="en-US" sz="1800" dirty="0">
                <a:latin typeface="Consolas"/>
                <a:cs typeface="Consolas"/>
              </a:rPr>
              <a:t>∗ m)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dirty="0" err="1">
                <a:latin typeface="Consolas"/>
                <a:cs typeface="Consolas"/>
              </a:rPr>
              <a:t>CProxy_Singleton</a:t>
            </a:r>
            <a:r>
              <a:rPr lang="en-US" sz="1800" dirty="0">
                <a:latin typeface="Consolas"/>
                <a:cs typeface="Consolas"/>
              </a:rPr>
              <a:t>::</a:t>
            </a:r>
            <a:r>
              <a:rPr lang="en-US" sz="1800" dirty="0" err="1">
                <a:latin typeface="Consolas"/>
                <a:cs typeface="Consolas"/>
              </a:rPr>
              <a:t>ckNew</a:t>
            </a:r>
            <a:r>
              <a:rPr lang="en-US" sz="1800" dirty="0">
                <a:latin typeface="Consolas"/>
                <a:cs typeface="Consolas"/>
              </a:rPr>
              <a:t>();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};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class</a:t>
            </a:r>
            <a:r>
              <a:rPr lang="en-US" sz="1800" dirty="0">
                <a:latin typeface="Consolas"/>
                <a:cs typeface="Consolas"/>
              </a:rPr>
              <a:t> Singleton : </a:t>
            </a:r>
            <a:r>
              <a:rPr lang="en-US" sz="1800" b="1" dirty="0">
                <a:latin typeface="Consolas"/>
                <a:cs typeface="Consolas"/>
              </a:rPr>
              <a:t>public </a:t>
            </a:r>
            <a:r>
              <a:rPr lang="en-US" sz="1800" dirty="0" err="1">
                <a:latin typeface="Consolas"/>
                <a:cs typeface="Consolas"/>
              </a:rPr>
              <a:t>CBase_Singleton</a:t>
            </a:r>
            <a:r>
              <a:rPr lang="en-US" sz="1800" dirty="0">
                <a:latin typeface="Consolas"/>
                <a:cs typeface="Consolas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</a:t>
            </a:r>
            <a:r>
              <a:rPr lang="en-US" sz="1800" b="1" dirty="0">
                <a:latin typeface="Consolas"/>
                <a:cs typeface="Consolas"/>
              </a:rPr>
              <a:t>public</a:t>
            </a:r>
            <a:r>
              <a:rPr lang="en-US" sz="1800" dirty="0">
                <a:latin typeface="Consolas"/>
                <a:cs typeface="Consolas"/>
              </a:rPr>
              <a:t>: Singleton() {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dirty="0" err="1">
                <a:latin typeface="Consolas"/>
                <a:cs typeface="Consolas"/>
              </a:rPr>
              <a:t>ckout</a:t>
            </a:r>
            <a:r>
              <a:rPr lang="en-US" sz="1800" dirty="0">
                <a:latin typeface="Consolas"/>
                <a:cs typeface="Consolas"/>
              </a:rPr>
              <a:t> &lt;&lt; “Hello World!” &lt;&lt; </a:t>
            </a:r>
            <a:r>
              <a:rPr lang="en-US" sz="1800" dirty="0" err="1">
                <a:latin typeface="Consolas"/>
                <a:cs typeface="Consolas"/>
              </a:rPr>
              <a:t>endl</a:t>
            </a:r>
            <a:r>
              <a:rPr lang="en-US" sz="1800" dirty="0">
                <a:latin typeface="Consolas"/>
                <a:cs typeface="Consolas"/>
              </a:rPr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  </a:t>
            </a:r>
            <a:r>
              <a:rPr lang="en-US" sz="1800" dirty="0" err="1">
                <a:latin typeface="Consolas"/>
                <a:cs typeface="Consolas"/>
              </a:rPr>
              <a:t>CkExit</a:t>
            </a:r>
            <a:r>
              <a:rPr lang="en-US" sz="1800" dirty="0">
                <a:latin typeface="Consolas"/>
                <a:cs typeface="Consolas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  }; 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Consolas"/>
                <a:cs typeface="Consolas"/>
              </a:rPr>
              <a:t>};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nsolas"/>
                <a:cs typeface="Consolas"/>
              </a:rPr>
              <a:t>#include</a:t>
            </a:r>
            <a:r>
              <a:rPr lang="en-US" sz="1800" dirty="0">
                <a:latin typeface="Consolas"/>
                <a:cs typeface="Consolas"/>
              </a:rPr>
              <a:t> “</a:t>
            </a:r>
            <a:r>
              <a:rPr lang="en-US" sz="1800" dirty="0" err="1">
                <a:latin typeface="Consolas"/>
                <a:cs typeface="Consolas"/>
              </a:rPr>
              <a:t>hello.def.h</a:t>
            </a:r>
            <a:r>
              <a:rPr lang="en-US" sz="1800" dirty="0">
                <a:latin typeface="Consolas"/>
                <a:cs typeface="Consola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0284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39DAC3-B45C-4AF1-AB57-534C6141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Charm Termination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A20519-A84F-43A8-891B-DA6CDF9D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There is a special system call </a:t>
            </a:r>
            <a:r>
              <a:rPr lang="en-US" altLang="ko-KR" dirty="0" err="1">
                <a:latin typeface="Consolas" panose="020B0609020204030204" pitchFamily="49" charset="0"/>
                <a:cs typeface="Lucida Console"/>
              </a:rPr>
              <a:t>CkExit</a:t>
            </a:r>
            <a:r>
              <a:rPr lang="en-US" altLang="ko-KR" dirty="0">
                <a:latin typeface="Consolas" panose="020B0609020204030204" pitchFamily="49" charset="0"/>
                <a:cs typeface="Lucida Console"/>
              </a:rPr>
              <a:t>()</a:t>
            </a:r>
            <a:r>
              <a:rPr lang="en-US" altLang="ko-KR" dirty="0"/>
              <a:t> that terminates the parallel execution on all processors (but it is called on one processor) and performs the requisite cleanup</a:t>
            </a:r>
          </a:p>
          <a:p>
            <a:r>
              <a:rPr lang="en-US" altLang="ko-KR" dirty="0"/>
              <a:t>The traditional </a:t>
            </a:r>
            <a:r>
              <a:rPr lang="en-US" altLang="ko-KR" dirty="0">
                <a:latin typeface="Consolas" panose="020B0609020204030204" pitchFamily="49" charset="0"/>
                <a:cs typeface="Lucida Console"/>
              </a:rPr>
              <a:t>exit()</a:t>
            </a:r>
            <a:r>
              <a:rPr lang="en-US" altLang="ko-KR" dirty="0"/>
              <a:t> is insufficient because it only terminates one process, not the entire parallel job (and will cause a hang)</a:t>
            </a:r>
          </a:p>
          <a:p>
            <a:r>
              <a:rPr lang="en-US" altLang="ko-KR" dirty="0" err="1">
                <a:latin typeface="Consolas" panose="020B0609020204030204" pitchFamily="49" charset="0"/>
                <a:cs typeface="Lucida Console"/>
              </a:rPr>
              <a:t>CkExit</a:t>
            </a:r>
            <a:r>
              <a:rPr lang="en-US" altLang="ko-KR" dirty="0">
                <a:latin typeface="Consolas" panose="020B0609020204030204" pitchFamily="49" charset="0"/>
                <a:cs typeface="Lucida Console"/>
              </a:rPr>
              <a:t>()</a:t>
            </a:r>
            <a:r>
              <a:rPr lang="en-US" altLang="ko-KR" dirty="0">
                <a:cs typeface="Lucida Console"/>
              </a:rPr>
              <a:t> </a:t>
            </a:r>
            <a:r>
              <a:rPr lang="en-US" altLang="ko-KR" dirty="0"/>
              <a:t>should be called when you can safely terminate the application (you may want to synchronize before calling this)</a:t>
            </a:r>
            <a:endParaRPr lang="en-US" altLang="ko-KR" i="1" dirty="0"/>
          </a:p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567754-397B-4876-BCD9-AB565EA8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4716752" y="5090453"/>
            <a:ext cx="1415182" cy="1664302"/>
            <a:chOff x="3496733" y="3702049"/>
            <a:chExt cx="2561166" cy="3012018"/>
          </a:xfrm>
        </p:grpSpPr>
        <p:sp>
          <p:nvSpPr>
            <p:cNvPr id="8" name="Rectangle 7"/>
            <p:cNvSpPr/>
            <p:nvPr/>
          </p:nvSpPr>
          <p:spPr>
            <a:xfrm>
              <a:off x="3496733" y="3702049"/>
              <a:ext cx="2561166" cy="30120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925359" y="3981597"/>
              <a:ext cx="232833" cy="224367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653492" y="4140347"/>
              <a:ext cx="232833" cy="22436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37025" y="4364714"/>
              <a:ext cx="232833" cy="224367"/>
            </a:xfrm>
            <a:prstGeom prst="roundRect">
              <a:avLst/>
            </a:prstGeom>
            <a:solidFill>
              <a:srgbClr val="FF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769908" y="4650463"/>
              <a:ext cx="232833" cy="224367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485342" y="4252530"/>
              <a:ext cx="232833" cy="224367"/>
            </a:xfrm>
            <a:prstGeom prst="round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062941" y="5775394"/>
              <a:ext cx="1555750" cy="4287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987535" y="6340168"/>
              <a:ext cx="1619275" cy="126533"/>
              <a:chOff x="2163208" y="2961822"/>
              <a:chExt cx="1781582" cy="173398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2189308" y="2961822"/>
                <a:ext cx="1755482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826207" y="2961822"/>
                <a:ext cx="118583" cy="17339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3707624" y="2961822"/>
                <a:ext cx="118583" cy="17339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589041" y="2961822"/>
                <a:ext cx="118583" cy="173398"/>
              </a:xfrm>
              <a:prstGeom prst="rect">
                <a:avLst/>
              </a:prstGeom>
              <a:solidFill>
                <a:srgbClr val="FF008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470458" y="2961822"/>
                <a:ext cx="118583" cy="17339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350022" y="2961822"/>
                <a:ext cx="118583" cy="173398"/>
              </a:xfrm>
              <a:prstGeom prst="rect">
                <a:avLst/>
              </a:prstGeom>
              <a:solidFill>
                <a:srgbClr val="FF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31439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112856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994273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875690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757107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63852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52361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40534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284912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16320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7982909" y="5080901"/>
            <a:ext cx="1412843" cy="1666640"/>
            <a:chOff x="6210299" y="491066"/>
            <a:chExt cx="2556934" cy="3016250"/>
          </a:xfrm>
        </p:grpSpPr>
        <p:sp>
          <p:nvSpPr>
            <p:cNvPr id="9" name="Rectangle 8"/>
            <p:cNvSpPr/>
            <p:nvPr/>
          </p:nvSpPr>
          <p:spPr>
            <a:xfrm>
              <a:off x="6210299" y="491066"/>
              <a:ext cx="2556934" cy="301625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601650" y="695873"/>
              <a:ext cx="232833" cy="224367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329783" y="854623"/>
              <a:ext cx="232833" cy="22436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643983" y="1476923"/>
              <a:ext cx="232833" cy="224367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446199" y="1364739"/>
              <a:ext cx="232833" cy="224367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8161633" y="1536190"/>
              <a:ext cx="232833" cy="22436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739232" y="2489670"/>
              <a:ext cx="1555750" cy="4287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6663826" y="3054444"/>
              <a:ext cx="1619275" cy="126533"/>
              <a:chOff x="2163208" y="2961822"/>
              <a:chExt cx="1781582" cy="173398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189308" y="2961822"/>
                <a:ext cx="1755482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3826207" y="2961822"/>
                <a:ext cx="118583" cy="17339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707624" y="2961822"/>
                <a:ext cx="118583" cy="17339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589041" y="2961822"/>
                <a:ext cx="118583" cy="173398"/>
              </a:xfrm>
              <a:prstGeom prst="rect">
                <a:avLst/>
              </a:prstGeom>
              <a:solidFill>
                <a:srgbClr val="FF008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470458" y="2961822"/>
                <a:ext cx="118583" cy="17339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350022" y="2961822"/>
                <a:ext cx="118583" cy="173398"/>
              </a:xfrm>
              <a:prstGeom prst="rect">
                <a:avLst/>
              </a:prstGeom>
              <a:solidFill>
                <a:srgbClr val="FF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231439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112856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994273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875690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757107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263852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52361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0534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84912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16320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130" name="Group 129"/>
          <p:cNvGrpSpPr/>
          <p:nvPr/>
        </p:nvGrpSpPr>
        <p:grpSpPr>
          <a:xfrm>
            <a:off x="3106178" y="5088114"/>
            <a:ext cx="1415182" cy="1666641"/>
            <a:chOff x="3496733" y="512233"/>
            <a:chExt cx="2561166" cy="3016251"/>
          </a:xfrm>
        </p:grpSpPr>
        <p:sp>
          <p:nvSpPr>
            <p:cNvPr id="10" name="Rectangle 9"/>
            <p:cNvSpPr/>
            <p:nvPr/>
          </p:nvSpPr>
          <p:spPr>
            <a:xfrm>
              <a:off x="3496733" y="512233"/>
              <a:ext cx="2561166" cy="301625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818468" y="797159"/>
              <a:ext cx="232833" cy="224367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145618" y="638409"/>
              <a:ext cx="232833" cy="22436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546601" y="955909"/>
              <a:ext cx="232833" cy="22436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4030134" y="1180276"/>
              <a:ext cx="232833" cy="224367"/>
            </a:xfrm>
            <a:prstGeom prst="roundRect">
              <a:avLst/>
            </a:prstGeom>
            <a:solidFill>
              <a:srgbClr val="FF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3860801" y="1578209"/>
              <a:ext cx="232833" cy="224367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663017" y="1466025"/>
              <a:ext cx="232833" cy="224367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5378451" y="1068092"/>
              <a:ext cx="232833" cy="224367"/>
            </a:xfrm>
            <a:prstGeom prst="round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5378451" y="1637476"/>
              <a:ext cx="232833" cy="22436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3956050" y="2590956"/>
              <a:ext cx="1555750" cy="4287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3880644" y="3155730"/>
              <a:ext cx="1619275" cy="126533"/>
              <a:chOff x="2163208" y="2961822"/>
              <a:chExt cx="1781582" cy="173398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2189308" y="2961822"/>
                <a:ext cx="1755482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826207" y="2961822"/>
                <a:ext cx="118583" cy="17339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3707624" y="2961822"/>
                <a:ext cx="118583" cy="17339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3589041" y="2961822"/>
                <a:ext cx="118583" cy="173398"/>
              </a:xfrm>
              <a:prstGeom prst="rect">
                <a:avLst/>
              </a:prstGeom>
              <a:solidFill>
                <a:srgbClr val="FF008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3470458" y="2961822"/>
                <a:ext cx="118583" cy="17339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3350022" y="2961822"/>
                <a:ext cx="118583" cy="173398"/>
              </a:xfrm>
              <a:prstGeom prst="rect">
                <a:avLst/>
              </a:prstGeom>
              <a:solidFill>
                <a:srgbClr val="FF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231439" y="2961822"/>
                <a:ext cx="118583" cy="17339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112856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994273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875690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2757107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263852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252361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240534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284912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216320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6396532" y="5083239"/>
            <a:ext cx="1412844" cy="1664302"/>
            <a:chOff x="6210299" y="3702049"/>
            <a:chExt cx="2556934" cy="3012018"/>
          </a:xfrm>
        </p:grpSpPr>
        <p:sp>
          <p:nvSpPr>
            <p:cNvPr id="7" name="Rectangle 6"/>
            <p:cNvSpPr/>
            <p:nvPr/>
          </p:nvSpPr>
          <p:spPr>
            <a:xfrm>
              <a:off x="6210299" y="3702049"/>
              <a:ext cx="2556934" cy="301201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6601650" y="3981597"/>
              <a:ext cx="232833" cy="224367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7928800" y="3822847"/>
              <a:ext cx="232833" cy="22436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7329783" y="4140347"/>
              <a:ext cx="232833" cy="22436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6813316" y="4364714"/>
              <a:ext cx="232833" cy="224367"/>
            </a:xfrm>
            <a:prstGeom prst="roundRect">
              <a:avLst/>
            </a:prstGeom>
            <a:solidFill>
              <a:srgbClr val="FF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6643983" y="4762647"/>
              <a:ext cx="232833" cy="224367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7446199" y="4650463"/>
              <a:ext cx="232833" cy="224367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8161633" y="4252530"/>
              <a:ext cx="232833" cy="224367"/>
            </a:xfrm>
            <a:prstGeom prst="roundRect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6" name="Rounded Rectangle 105"/>
            <p:cNvSpPr/>
            <p:nvPr/>
          </p:nvSpPr>
          <p:spPr>
            <a:xfrm>
              <a:off x="8161633" y="4821914"/>
              <a:ext cx="232833" cy="22436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6739232" y="5775394"/>
              <a:ext cx="1555750" cy="42870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>
              <a:off x="6663826" y="6340168"/>
              <a:ext cx="1619275" cy="126533"/>
              <a:chOff x="2163208" y="2961822"/>
              <a:chExt cx="1781582" cy="173398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2189308" y="2961822"/>
                <a:ext cx="1755482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826207" y="2961822"/>
                <a:ext cx="118583" cy="173398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707624" y="2961822"/>
                <a:ext cx="118583" cy="17339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589041" y="2961822"/>
                <a:ext cx="118583" cy="173398"/>
              </a:xfrm>
              <a:prstGeom prst="rect">
                <a:avLst/>
              </a:prstGeom>
              <a:solidFill>
                <a:srgbClr val="FF008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3470458" y="2961822"/>
                <a:ext cx="118583" cy="17339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350022" y="2961822"/>
                <a:ext cx="118583" cy="173398"/>
              </a:xfrm>
              <a:prstGeom prst="rect">
                <a:avLst/>
              </a:prstGeom>
              <a:solidFill>
                <a:srgbClr val="FF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31439" y="2961822"/>
                <a:ext cx="118583" cy="173398"/>
              </a:xfrm>
              <a:prstGeom prst="rect">
                <a:avLst/>
              </a:prstGeom>
              <a:solidFill>
                <a:srgbClr val="D7E4B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3112856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994273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875690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757107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63852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523614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40534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284912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163208" y="2961822"/>
                <a:ext cx="118583" cy="173398"/>
              </a:xfrm>
              <a:prstGeom prst="rect">
                <a:avLst/>
              </a:prstGeom>
              <a:solidFill>
                <a:srgbClr val="FFFF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128" name="Footer Placeholder 6"/>
          <p:cNvSpPr txBox="1">
            <a:spLocks/>
          </p:cNvSpPr>
          <p:nvPr/>
        </p:nvSpPr>
        <p:spPr>
          <a:xfrm>
            <a:off x="3902612" y="6507165"/>
            <a:ext cx="4701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SC'17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FB9B0-6BD8-14D6-F490-B485550A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03092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49124D-DA60-48C5-AE0D-5643BA9E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Chare Creation Example: .ci file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E21CBAB-4081-4365-9E32-C46A2148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  <a:latin typeface="Calibri"/>
              </a:rPr>
              <a:t>Charm Tutorial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50B70C-4B35-486F-954F-6B72773A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B1DA-2090-B048-95F2-510957A901A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E81DD-4C31-4C93-8468-AF8AAAB9A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219202"/>
            <a:ext cx="11074400" cy="4027502"/>
          </a:xfrm>
          <a:noFill/>
          <a:ln>
            <a:solidFill>
              <a:srgbClr val="29293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Consolas"/>
                <a:cs typeface="Consolas"/>
              </a:rPr>
              <a:t>mainmodule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err="1">
                <a:latin typeface="Consolas"/>
                <a:cs typeface="Consolas"/>
              </a:rPr>
              <a:t>MyModule</a:t>
            </a:r>
            <a:r>
              <a:rPr lang="en-US" sz="2400" dirty="0">
                <a:latin typeface="Consolas"/>
                <a:cs typeface="Consolas"/>
              </a:rPr>
              <a:t> {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</a:t>
            </a:r>
            <a:r>
              <a:rPr lang="en-US" sz="2400" b="1" dirty="0" err="1">
                <a:latin typeface="Consolas"/>
                <a:cs typeface="Consolas"/>
              </a:rPr>
              <a:t>mainchare</a:t>
            </a:r>
            <a:r>
              <a:rPr lang="en-US" sz="2400" dirty="0">
                <a:latin typeface="Consolas"/>
                <a:cs typeface="Consolas"/>
              </a:rPr>
              <a:t> Main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entry</a:t>
            </a:r>
            <a:r>
              <a:rPr lang="en-US" sz="2400" dirty="0">
                <a:latin typeface="Consolas"/>
                <a:cs typeface="Consolas"/>
              </a:rPr>
              <a:t> Main(</a:t>
            </a:r>
            <a:r>
              <a:rPr lang="en-US" sz="2400" dirty="0" err="1">
                <a:latin typeface="Consolas"/>
                <a:cs typeface="Consolas"/>
              </a:rPr>
              <a:t>CkArgMsg</a:t>
            </a:r>
            <a:r>
              <a:rPr lang="en-US" sz="2400" dirty="0">
                <a:latin typeface="Consolas"/>
                <a:cs typeface="Consolas"/>
              </a:rPr>
              <a:t> ∗m);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};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</a:t>
            </a:r>
            <a:r>
              <a:rPr lang="en-US" sz="2400" b="1" dirty="0" err="1">
                <a:latin typeface="Consolas"/>
                <a:cs typeface="Consolas"/>
              </a:rPr>
              <a:t>chare</a:t>
            </a:r>
            <a:r>
              <a:rPr lang="en-US" sz="2400" b="1" dirty="0">
                <a:latin typeface="Consolas"/>
                <a:cs typeface="Consolas"/>
              </a:rPr>
              <a:t> </a:t>
            </a:r>
            <a:r>
              <a:rPr lang="en-US" sz="2400" dirty="0">
                <a:latin typeface="Consolas"/>
                <a:cs typeface="Consolas"/>
              </a:rPr>
              <a:t>Simple {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   </a:t>
            </a:r>
            <a:r>
              <a:rPr lang="en-US" sz="2400" b="1" dirty="0">
                <a:latin typeface="Consolas"/>
                <a:cs typeface="Consolas"/>
              </a:rPr>
              <a:t>entry </a:t>
            </a:r>
            <a:r>
              <a:rPr lang="en-US" sz="2400" dirty="0">
                <a:latin typeface="Consolas"/>
                <a:cs typeface="Consolas"/>
              </a:rPr>
              <a:t>Simple(</a:t>
            </a:r>
            <a:r>
              <a:rPr lang="en-US" sz="2400" b="1" dirty="0" err="1">
                <a:latin typeface="Consolas"/>
                <a:cs typeface="Consolas"/>
              </a:rPr>
              <a:t>int</a:t>
            </a:r>
            <a:r>
              <a:rPr lang="en-US" sz="2400" dirty="0">
                <a:latin typeface="Consolas"/>
                <a:cs typeface="Consolas"/>
              </a:rPr>
              <a:t> x, </a:t>
            </a:r>
            <a:r>
              <a:rPr lang="en-US" sz="2400" b="1" dirty="0">
                <a:latin typeface="Consolas"/>
                <a:cs typeface="Consolas"/>
              </a:rPr>
              <a:t>double</a:t>
            </a:r>
            <a:r>
              <a:rPr lang="en-US" sz="2400" dirty="0">
                <a:latin typeface="Consolas"/>
                <a:cs typeface="Consolas"/>
              </a:rPr>
              <a:t> y);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   }; </a:t>
            </a:r>
          </a:p>
          <a:p>
            <a:pPr marL="0" indent="0">
              <a:buNone/>
            </a:pPr>
            <a:r>
              <a:rPr lang="en-US" sz="2400" dirty="0">
                <a:latin typeface="Consolas"/>
                <a:cs typeface="Consolas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858246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c17tutorial_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17tutorial_1" id="{95B0AFA7-D1F1-6C4A-A757-9008A45739D9}" vid="{05B43A2F-DDB2-E14E-BA82-08BEF238A6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sc17tutorial_1</Template>
  <TotalTime>4147</TotalTime>
  <Words>890</Words>
  <Application>Microsoft Macintosh PowerPoint</Application>
  <PresentationFormat>Widescreen</PresentationFormat>
  <Paragraphs>143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Consolas</vt:lpstr>
      <vt:lpstr>Lucida Console</vt:lpstr>
      <vt:lpstr>Lucida Sans Unicode</vt:lpstr>
      <vt:lpstr>Times New Roman</vt:lpstr>
      <vt:lpstr>sc17tutorial_1</vt:lpstr>
      <vt:lpstr>Charm Interface: Modules</vt:lpstr>
      <vt:lpstr>Charm Interface: Chares</vt:lpstr>
      <vt:lpstr>Charm Interface: Entry Methods</vt:lpstr>
      <vt:lpstr>Charm Interface: mainchare</vt:lpstr>
      <vt:lpstr>Creating a Chare</vt:lpstr>
      <vt:lpstr>Chare Proxies</vt:lpstr>
      <vt:lpstr>Hello World with Chares</vt:lpstr>
      <vt:lpstr>Charm Termination</vt:lpstr>
      <vt:lpstr>Chare Creation Example: .ci file</vt:lpstr>
      <vt:lpstr>Chare Creation Example: .cpp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Charm++  Motivations and Basic Ideas</dc:title>
  <dc:creator>Michael Robson</dc:creator>
  <cp:lastModifiedBy>Kale, Laxmikant V</cp:lastModifiedBy>
  <cp:revision>105</cp:revision>
  <dcterms:created xsi:type="dcterms:W3CDTF">2016-08-22T20:19:20Z</dcterms:created>
  <dcterms:modified xsi:type="dcterms:W3CDTF">2023-10-18T21:48:57Z</dcterms:modified>
</cp:coreProperties>
</file>