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sldIdLst>
    <p:sldId id="261" r:id="rId2"/>
    <p:sldId id="272" r:id="rId3"/>
    <p:sldId id="346" r:id="rId4"/>
    <p:sldId id="354" r:id="rId5"/>
    <p:sldId id="561" r:id="rId6"/>
    <p:sldId id="563" r:id="rId7"/>
    <p:sldId id="564" r:id="rId8"/>
    <p:sldId id="273" r:id="rId9"/>
    <p:sldId id="565" r:id="rId10"/>
    <p:sldId id="319" r:id="rId11"/>
    <p:sldId id="320" r:id="rId12"/>
    <p:sldId id="573" r:id="rId13"/>
    <p:sldId id="321" r:id="rId14"/>
    <p:sldId id="322" r:id="rId15"/>
    <p:sldId id="323" r:id="rId16"/>
    <p:sldId id="324" r:id="rId17"/>
    <p:sldId id="325" r:id="rId18"/>
    <p:sldId id="569" r:id="rId19"/>
    <p:sldId id="571" r:id="rId20"/>
    <p:sldId id="572" r:id="rId21"/>
    <p:sldId id="274" r:id="rId22"/>
    <p:sldId id="275" r:id="rId23"/>
    <p:sldId id="558" r:id="rId24"/>
    <p:sldId id="276" r:id="rId25"/>
    <p:sldId id="1071" r:id="rId26"/>
    <p:sldId id="1048" r:id="rId27"/>
    <p:sldId id="1055" r:id="rId28"/>
    <p:sldId id="277" r:id="rId29"/>
    <p:sldId id="1049" r:id="rId30"/>
    <p:sldId id="1050" r:id="rId31"/>
    <p:sldId id="1051" r:id="rId32"/>
    <p:sldId id="1060" r:id="rId33"/>
    <p:sldId id="1057" r:id="rId34"/>
    <p:sldId id="1058" r:id="rId35"/>
    <p:sldId id="260" r:id="rId36"/>
    <p:sldId id="1072"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1"/>
    <p:restoredTop sz="94681"/>
  </p:normalViewPr>
  <p:slideViewPr>
    <p:cSldViewPr snapToGrid="0" snapToObjects="1">
      <p:cViewPr varScale="1">
        <p:scale>
          <a:sx n="144" d="100"/>
          <a:sy n="144" d="100"/>
        </p:scale>
        <p:origin x="216" y="162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277C2E-E1E6-5A47-8F7A-B1ED74C43F21}" type="datetimeFigureOut">
              <a:rPr lang="en-US" smtClean="0"/>
              <a:t>10/21/23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56FB12-6AF9-E842-871A-4D20F96D4CA7}" type="slidenum">
              <a:rPr lang="en-US" smtClean="0"/>
              <a:t>‹#›</a:t>
            </a:fld>
            <a:endParaRPr lang="en-US"/>
          </a:p>
        </p:txBody>
      </p:sp>
    </p:spTree>
    <p:extLst>
      <p:ext uri="{BB962C8B-B14F-4D97-AF65-F5344CB8AC3E}">
        <p14:creationId xmlns:p14="http://schemas.microsoft.com/office/powerpoint/2010/main" val="1952631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03A89964-C092-5348-C52A-FE1CA238D9D4}"/>
              </a:ext>
            </a:extLst>
          </p:cNvPr>
          <p:cNvSpPr>
            <a:spLocks noGrp="1" noRot="1" noChangeAspect="1" noTextEdit="1"/>
          </p:cNvSpPr>
          <p:nvPr>
            <p:ph type="sldImg"/>
          </p:nvPr>
        </p:nvSpPr>
        <p:spPr>
          <a:ln/>
        </p:spPr>
      </p:sp>
      <p:sp>
        <p:nvSpPr>
          <p:cNvPr id="74755" name="Notes Placeholder 2">
            <a:extLst>
              <a:ext uri="{FF2B5EF4-FFF2-40B4-BE49-F238E27FC236}">
                <a16:creationId xmlns:a16="http://schemas.microsoft.com/office/drawing/2014/main" id="{7CF33E72-C0A2-2756-3DC5-2840C2C605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4756" name="Slide Number Placeholder 3">
            <a:extLst>
              <a:ext uri="{FF2B5EF4-FFF2-40B4-BE49-F238E27FC236}">
                <a16:creationId xmlns:a16="http://schemas.microsoft.com/office/drawing/2014/main" id="{38B69C5A-0EF4-E0F7-F62B-8B4B1E86D6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F3DCF971-EA1B-3D4F-8CEB-D85CA88DA6C6}" type="slidenum">
              <a:rPr lang="en-US" altLang="en-US" sz="1200"/>
              <a:pPr eaLnBrk="1" hangingPunct="1"/>
              <a:t>5</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a:p>
        </p:txBody>
      </p:sp>
      <p:sp>
        <p:nvSpPr>
          <p:cNvPr id="80900" name="Slide Number Placeholder 3"/>
          <p:cNvSpPr>
            <a:spLocks noGrp="1"/>
          </p:cNvSpPr>
          <p:nvPr>
            <p:ph type="sldNum" sz="quarter" idx="5"/>
          </p:nvPr>
        </p:nvSpPr>
        <p:spPr>
          <a:noFill/>
        </p:spPr>
        <p:txBody>
          <a:bodyPr/>
          <a:lstStyle/>
          <a:p>
            <a:fld id="{B6C9B5E5-857B-4897-A1D5-E0801B03E2E1}"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506592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a:p>
        </p:txBody>
      </p:sp>
      <p:sp>
        <p:nvSpPr>
          <p:cNvPr id="80900" name="Slide Number Placeholder 3"/>
          <p:cNvSpPr>
            <a:spLocks noGrp="1"/>
          </p:cNvSpPr>
          <p:nvPr>
            <p:ph type="sldNum" sz="quarter" idx="5"/>
          </p:nvPr>
        </p:nvSpPr>
        <p:spPr>
          <a:noFill/>
        </p:spPr>
        <p:txBody>
          <a:bodyPr/>
          <a:lstStyle/>
          <a:p>
            <a:fld id="{B6C9B5E5-857B-4897-A1D5-E0801B03E2E1}" type="slidenum">
              <a:rPr lang="en-US" smtClean="0"/>
              <a:pPr/>
              <a:t>25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Animation1</a:t>
            </a:r>
            <a:r>
              <a:rPr lang="en-US" baseline="0" dirty="0"/>
              <a:t> - </a:t>
            </a:r>
            <a:r>
              <a:rPr lang="en-US" dirty="0"/>
              <a:t>For</a:t>
            </a:r>
            <a:r>
              <a:rPr lang="en-US" baseline="0" dirty="0"/>
              <a:t> clustered datasets, </a:t>
            </a:r>
            <a:r>
              <a:rPr lang="en-US" dirty="0" err="1"/>
              <a:t>TreePieces</a:t>
            </a:r>
            <a:r>
              <a:rPr lang="en-US" dirty="0"/>
              <a:t> containing those red nodes receive high volume of request</a:t>
            </a:r>
          </a:p>
          <a:p>
            <a:endParaRPr lang="en-US" dirty="0"/>
          </a:p>
          <a:p>
            <a:endParaRPr lang="en-US" dirty="0"/>
          </a:p>
        </p:txBody>
      </p:sp>
      <p:sp>
        <p:nvSpPr>
          <p:cNvPr id="4" name="Slide Number Placeholder 3"/>
          <p:cNvSpPr>
            <a:spLocks noGrp="1"/>
          </p:cNvSpPr>
          <p:nvPr>
            <p:ph type="sldNum" sz="quarter" idx="10"/>
          </p:nvPr>
        </p:nvSpPr>
        <p:spPr/>
        <p:txBody>
          <a:bodyPr/>
          <a:lstStyle/>
          <a:p>
            <a:fld id="{491E123F-CBB4-6848-AAA7-E09130F4D624}" type="slidenum">
              <a:rPr lang="en-US" smtClean="0"/>
              <a:t>26</a:t>
            </a:fld>
            <a:endParaRPr lang="en-US"/>
          </a:p>
        </p:txBody>
      </p:sp>
    </p:spTree>
    <p:extLst>
      <p:ext uri="{BB962C8B-B14F-4D97-AF65-F5344CB8AC3E}">
        <p14:creationId xmlns:p14="http://schemas.microsoft.com/office/powerpoint/2010/main" val="1797835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1 : Shows volume</a:t>
            </a:r>
          </a:p>
          <a:p>
            <a:r>
              <a:rPr lang="en-US" dirty="0"/>
              <a:t>Animation</a:t>
            </a:r>
            <a:r>
              <a:rPr lang="en-US" baseline="0" dirty="0"/>
              <a:t> 2 : Time profile</a:t>
            </a:r>
            <a:endParaRPr lang="en-US" dirty="0"/>
          </a:p>
        </p:txBody>
      </p:sp>
      <p:sp>
        <p:nvSpPr>
          <p:cNvPr id="4" name="Slide Number Placeholder 3"/>
          <p:cNvSpPr>
            <a:spLocks noGrp="1"/>
          </p:cNvSpPr>
          <p:nvPr>
            <p:ph type="sldNum" sz="quarter" idx="10"/>
          </p:nvPr>
        </p:nvSpPr>
        <p:spPr/>
        <p:txBody>
          <a:bodyPr/>
          <a:lstStyle/>
          <a:p>
            <a:fld id="{491E123F-CBB4-6848-AAA7-E09130F4D624}" type="slidenum">
              <a:rPr lang="en-US" smtClean="0"/>
              <a:t>29</a:t>
            </a:fld>
            <a:endParaRPr lang="en-US"/>
          </a:p>
        </p:txBody>
      </p:sp>
    </p:spTree>
    <p:extLst>
      <p:ext uri="{BB962C8B-B14F-4D97-AF65-F5344CB8AC3E}">
        <p14:creationId xmlns:p14="http://schemas.microsoft.com/office/powerpoint/2010/main" val="1388288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Gravity time reduced from 2.4 s</a:t>
            </a:r>
            <a:r>
              <a:rPr lang="en-US" baseline="0" dirty="0"/>
              <a:t> to 1.7 s for 8k cores and from 2.1 s to 0.99 t 16K</a:t>
            </a:r>
            <a:endParaRPr lang="en-US" dirty="0"/>
          </a:p>
        </p:txBody>
      </p:sp>
      <p:sp>
        <p:nvSpPr>
          <p:cNvPr id="4" name="Slide Number Placeholder 3"/>
          <p:cNvSpPr>
            <a:spLocks noGrp="1"/>
          </p:cNvSpPr>
          <p:nvPr>
            <p:ph type="sldNum" sz="quarter" idx="10"/>
          </p:nvPr>
        </p:nvSpPr>
        <p:spPr/>
        <p:txBody>
          <a:bodyPr/>
          <a:lstStyle/>
          <a:p>
            <a:pPr>
              <a:defRPr/>
            </a:pPr>
            <a:fld id="{BB04B643-C74C-455E-AFCB-1138D85C2B9E}" type="slidenum">
              <a:rPr lang="en-US" smtClean="0"/>
              <a:pPr>
                <a:defRPr/>
              </a:pPr>
              <a:t>31</a:t>
            </a:fld>
            <a:endParaRPr lang="en-US" dirty="0"/>
          </a:p>
        </p:txBody>
      </p:sp>
    </p:spTree>
    <p:extLst>
      <p:ext uri="{BB962C8B-B14F-4D97-AF65-F5344CB8AC3E}">
        <p14:creationId xmlns:p14="http://schemas.microsoft.com/office/powerpoint/2010/main" val="4037226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endParaRPr lang="en-US"/>
          </a:p>
        </p:txBody>
      </p:sp>
      <p:sp>
        <p:nvSpPr>
          <p:cNvPr id="83972" name="Slide Number Placeholder 3"/>
          <p:cNvSpPr>
            <a:spLocks noGrp="1"/>
          </p:cNvSpPr>
          <p:nvPr>
            <p:ph type="sldNum" sz="quarter" idx="5"/>
          </p:nvPr>
        </p:nvSpPr>
        <p:spPr>
          <a:noFill/>
        </p:spPr>
        <p:txBody>
          <a:bodyPr/>
          <a:lstStyle/>
          <a:p>
            <a:fld id="{EE78B880-E8AD-4024-A663-89DF08C40C17}"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34797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6"/>
          <p:cNvSpPr>
            <a:spLocks noGrp="1" noChangeArrowheads="1"/>
          </p:cNvSpPr>
          <p:nvPr>
            <p:ph type="sldNum" sz="quarter" idx="5"/>
          </p:nvPr>
        </p:nvSpPr>
        <p:spPr>
          <a:noFill/>
        </p:spPr>
        <p:txBody>
          <a:bodyPr/>
          <a:lstStyle/>
          <a:p>
            <a:pPr>
              <a:buFont typeface="Wingdings" pitchFamily="2" charset="2"/>
              <a:buNone/>
            </a:pPr>
            <a:fld id="{E2E818AB-2371-4964-85FF-94597A855A56}" type="slidenum">
              <a:rPr lang="en-US" smtClean="0">
                <a:solidFill>
                  <a:prstClr val="black"/>
                </a:solidFill>
                <a:ea typeface="DejaVu Sans"/>
                <a:cs typeface="DejaVu Sans"/>
              </a:rPr>
              <a:pPr>
                <a:buFont typeface="Wingdings" pitchFamily="2" charset="2"/>
                <a:buNone/>
              </a:pPr>
              <a:t>43</a:t>
            </a:fld>
            <a:endParaRPr lang="en-US">
              <a:solidFill>
                <a:prstClr val="black"/>
              </a:solidFill>
              <a:ea typeface="DejaVu Sans"/>
              <a:cs typeface="DejaVu Sans"/>
            </a:endParaRPr>
          </a:p>
        </p:txBody>
      </p:sp>
      <p:sp>
        <p:nvSpPr>
          <p:cNvPr id="86019" name="Rectangle 1"/>
          <p:cNvSpPr>
            <a:spLocks noGrp="1" noRot="1" noChangeAspect="1" noChangeArrowheads="1" noTextEdit="1"/>
          </p:cNvSpPr>
          <p:nvPr>
            <p:ph type="sldImg"/>
          </p:nvPr>
        </p:nvSpPr>
        <p:spPr>
          <a:xfrm>
            <a:off x="382588" y="693738"/>
            <a:ext cx="6091237" cy="3427412"/>
          </a:xfrm>
          <a:solidFill>
            <a:srgbClr val="FFFFFF"/>
          </a:solidFill>
          <a:ln/>
        </p:spPr>
      </p:sp>
      <p:sp>
        <p:nvSpPr>
          <p:cNvPr id="86020" name="Rectangle 2"/>
          <p:cNvSpPr>
            <a:spLocks noGrp="1" noChangeArrowheads="1"/>
          </p:cNvSpPr>
          <p:nvPr>
            <p:ph type="body" idx="1"/>
          </p:nvPr>
        </p:nvSpPr>
        <p:spPr>
          <a:xfrm>
            <a:off x="1046163" y="4352925"/>
            <a:ext cx="4770437" cy="3478213"/>
          </a:xfrm>
          <a:noFill/>
          <a:ln/>
        </p:spPr>
        <p:txBody>
          <a:bodyPr wrap="none" anchor="ctr"/>
          <a:lstStyle/>
          <a:p>
            <a:endParaRPr lang="en-US"/>
          </a:p>
        </p:txBody>
      </p:sp>
    </p:spTree>
    <p:extLst>
      <p:ext uri="{BB962C8B-B14F-4D97-AF65-F5344CB8AC3E}">
        <p14:creationId xmlns:p14="http://schemas.microsoft.com/office/powerpoint/2010/main" val="1319837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endParaRPr lang="en-US"/>
          </a:p>
        </p:txBody>
      </p:sp>
      <p:sp>
        <p:nvSpPr>
          <p:cNvPr id="87044" name="Slide Number Placeholder 3"/>
          <p:cNvSpPr>
            <a:spLocks noGrp="1"/>
          </p:cNvSpPr>
          <p:nvPr>
            <p:ph type="sldNum" sz="quarter" idx="5"/>
          </p:nvPr>
        </p:nvSpPr>
        <p:spPr>
          <a:noFill/>
        </p:spPr>
        <p:txBody>
          <a:bodyPr/>
          <a:lstStyle/>
          <a:p>
            <a:fld id="{9328E3EC-1AC2-4C7F-9FB1-ACB7D677956F}"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147600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3BD6535B-F38E-1B3B-63D9-8401C0C5CAFC}"/>
              </a:ext>
            </a:extLst>
          </p:cNvPr>
          <p:cNvSpPr>
            <a:spLocks noGrp="1" noRot="1" noChangeAspect="1" noTextEdit="1"/>
          </p:cNvSpPr>
          <p:nvPr>
            <p:ph type="sldImg"/>
          </p:nvPr>
        </p:nvSpPr>
        <p:spPr>
          <a:ln/>
        </p:spPr>
      </p:sp>
      <p:sp>
        <p:nvSpPr>
          <p:cNvPr id="75779" name="Notes Placeholder 2">
            <a:extLst>
              <a:ext uri="{FF2B5EF4-FFF2-40B4-BE49-F238E27FC236}">
                <a16:creationId xmlns:a16="http://schemas.microsoft.com/office/drawing/2014/main" id="{FA098712-3156-457F-8BF7-6D4C38E9323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5780" name="Slide Number Placeholder 3">
            <a:extLst>
              <a:ext uri="{FF2B5EF4-FFF2-40B4-BE49-F238E27FC236}">
                <a16:creationId xmlns:a16="http://schemas.microsoft.com/office/drawing/2014/main" id="{9FE6E0E7-43C5-2D8A-91A2-BAD7278921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FDEEA5B-B9C7-7243-9665-AA88BD0924D5}" type="slidenum">
              <a:rPr lang="en-US" altLang="en-US" sz="1200"/>
              <a:pPr eaLnBrk="1" hangingPunct="1"/>
              <a:t>6</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5C044E9D-10DB-792E-8843-9C727544AD32}"/>
              </a:ext>
            </a:extLst>
          </p:cNvPr>
          <p:cNvSpPr>
            <a:spLocks noGrp="1" noRot="1" noChangeAspect="1" noTextEdit="1"/>
          </p:cNvSpPr>
          <p:nvPr>
            <p:ph type="sldImg"/>
          </p:nvPr>
        </p:nvSpPr>
        <p:spPr>
          <a:ln/>
        </p:spPr>
      </p:sp>
      <p:sp>
        <p:nvSpPr>
          <p:cNvPr id="76803" name="Notes Placeholder 2">
            <a:extLst>
              <a:ext uri="{FF2B5EF4-FFF2-40B4-BE49-F238E27FC236}">
                <a16:creationId xmlns:a16="http://schemas.microsoft.com/office/drawing/2014/main" id="{6F822207-6E71-88D1-DC0D-6835FAD782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6804" name="Slide Number Placeholder 3">
            <a:extLst>
              <a:ext uri="{FF2B5EF4-FFF2-40B4-BE49-F238E27FC236}">
                <a16:creationId xmlns:a16="http://schemas.microsoft.com/office/drawing/2014/main" id="{59645127-98A2-C07F-A3E0-5B8F4DEBD8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0D8363E-520B-654A-B14D-63B5219A7204}" type="slidenum">
              <a:rPr lang="en-US" altLang="en-US" sz="1200"/>
              <a:pPr eaLnBrk="1" hangingPunct="1"/>
              <a:t>7</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6989B75F-3823-4297-818F-185019A4CB0F}" type="slidenum">
              <a:rPr lang="en-US" smtClean="0">
                <a:solidFill>
                  <a:prstClr val="black"/>
                </a:solidFill>
              </a:rPr>
              <a:pPr/>
              <a:t>8</a:t>
            </a:fld>
            <a:endParaRPr lang="en-US" dirty="0">
              <a:solidFill>
                <a:prstClr val="black"/>
              </a:solidFill>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spcBef>
                <a:spcPct val="0"/>
              </a:spcBef>
            </a:pPr>
            <a:endParaRPr lang="en-US" dirty="0"/>
          </a:p>
        </p:txBody>
      </p:sp>
    </p:spTree>
    <p:extLst>
      <p:ext uri="{BB962C8B-B14F-4D97-AF65-F5344CB8AC3E}">
        <p14:creationId xmlns:p14="http://schemas.microsoft.com/office/powerpoint/2010/main" val="1243340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25115C3D-7D14-A2B0-7E49-8906C87CE081}"/>
              </a:ext>
            </a:extLst>
          </p:cNvPr>
          <p:cNvSpPr>
            <a:spLocks noGrp="1" noRot="1" noChangeAspect="1" noTextEdit="1"/>
          </p:cNvSpPr>
          <p:nvPr>
            <p:ph type="sldImg"/>
          </p:nvPr>
        </p:nvSpPr>
        <p:spPr>
          <a:ln/>
        </p:spPr>
      </p:sp>
      <p:sp>
        <p:nvSpPr>
          <p:cNvPr id="78851" name="Notes Placeholder 2">
            <a:extLst>
              <a:ext uri="{FF2B5EF4-FFF2-40B4-BE49-F238E27FC236}">
                <a16:creationId xmlns:a16="http://schemas.microsoft.com/office/drawing/2014/main" id="{3E981E7B-6940-AAA0-F22F-820E568927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8852" name="Slide Number Placeholder 3">
            <a:extLst>
              <a:ext uri="{FF2B5EF4-FFF2-40B4-BE49-F238E27FC236}">
                <a16:creationId xmlns:a16="http://schemas.microsoft.com/office/drawing/2014/main" id="{D5584A61-766B-1468-D698-7365AD3CFC5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471D772-4C76-B843-A9CB-9AA87EA35529}" type="slidenum">
              <a:rPr lang="en-US" altLang="en-US" sz="1200"/>
              <a:pPr eaLnBrk="1" hangingPunct="1"/>
              <a:t>9</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33BDA3CA-6845-72DA-8238-10EF9850BB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E6D1280-1E3F-1F46-B0EF-1EF02005051F}" type="slidenum">
              <a:rPr lang="en-US" altLang="en-US" sz="1200"/>
              <a:pPr eaLnBrk="1" hangingPunct="1"/>
              <a:t>12</a:t>
            </a:fld>
            <a:endParaRPr lang="en-US" altLang="en-US" sz="1200"/>
          </a:p>
        </p:txBody>
      </p:sp>
      <p:sp>
        <p:nvSpPr>
          <p:cNvPr id="79875" name="Text Box 2">
            <a:extLst>
              <a:ext uri="{FF2B5EF4-FFF2-40B4-BE49-F238E27FC236}">
                <a16:creationId xmlns:a16="http://schemas.microsoft.com/office/drawing/2014/main" id="{3ECCCE0D-DC8A-23EC-7589-216199BEDBB0}"/>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9876" name="Rectangle 3">
            <a:extLst>
              <a:ext uri="{FF2B5EF4-FFF2-40B4-BE49-F238E27FC236}">
                <a16:creationId xmlns:a16="http://schemas.microsoft.com/office/drawing/2014/main" id="{2CB6D07E-29B4-1CF8-BD5B-A2EBB2DD58FF}"/>
              </a:ext>
            </a:extLst>
          </p:cNvPr>
          <p:cNvSpPr>
            <a:spLocks noGrp="1" noChangeArrowheads="1"/>
          </p:cNvSpPr>
          <p:nvPr>
            <p:ph type="body"/>
          </p:nvPr>
        </p:nvSpPr>
        <p:spPr>
          <a:xfrm>
            <a:off x="685800" y="4341813"/>
            <a:ext cx="5487988"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3F9C1B91-8B20-5EAC-25FB-6FB086389A6C}"/>
              </a:ext>
            </a:extLst>
          </p:cNvPr>
          <p:cNvSpPr>
            <a:spLocks noGrp="1" noRot="1" noChangeAspect="1" noTextEdit="1"/>
          </p:cNvSpPr>
          <p:nvPr>
            <p:ph type="sldImg"/>
          </p:nvPr>
        </p:nvSpPr>
        <p:spPr>
          <a:ln/>
        </p:spPr>
      </p:sp>
      <p:sp>
        <p:nvSpPr>
          <p:cNvPr id="94211" name="Notes Placeholder 2">
            <a:extLst>
              <a:ext uri="{FF2B5EF4-FFF2-40B4-BE49-F238E27FC236}">
                <a16:creationId xmlns:a16="http://schemas.microsoft.com/office/drawing/2014/main" id="{5D70F065-8B34-632A-653B-DFE3BC84C2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4212" name="Slide Number Placeholder 3">
            <a:extLst>
              <a:ext uri="{FF2B5EF4-FFF2-40B4-BE49-F238E27FC236}">
                <a16:creationId xmlns:a16="http://schemas.microsoft.com/office/drawing/2014/main" id="{13083FAF-ED75-58BA-39DA-417342AE7E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388C3A5-4E9F-6848-AF94-7DB3C480AFE4}" type="slidenum">
              <a:rPr lang="en-US" altLang="en-US" sz="1200"/>
              <a:pPr eaLnBrk="1" hangingPunct="1"/>
              <a:t>18</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6E5C034E-719C-B46F-BB1E-DEE7ACE0A8AD}"/>
              </a:ext>
            </a:extLst>
          </p:cNvPr>
          <p:cNvSpPr>
            <a:spLocks noGrp="1" noRot="1" noChangeAspect="1" noTextEdit="1"/>
          </p:cNvSpPr>
          <p:nvPr>
            <p:ph type="sldImg"/>
          </p:nvPr>
        </p:nvSpPr>
        <p:spPr>
          <a:ln/>
        </p:spPr>
      </p:sp>
      <p:sp>
        <p:nvSpPr>
          <p:cNvPr id="95235" name="Notes Placeholder 2">
            <a:extLst>
              <a:ext uri="{FF2B5EF4-FFF2-40B4-BE49-F238E27FC236}">
                <a16:creationId xmlns:a16="http://schemas.microsoft.com/office/drawing/2014/main" id="{F5C38BF3-5004-57BA-C666-9BF1EDF12C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5236" name="Slide Number Placeholder 3">
            <a:extLst>
              <a:ext uri="{FF2B5EF4-FFF2-40B4-BE49-F238E27FC236}">
                <a16:creationId xmlns:a16="http://schemas.microsoft.com/office/drawing/2014/main" id="{C9AF51F9-B664-0642-D91C-47016ED11F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48D3DB6-83FB-FC44-AD7C-95C9C1E0FD0D}" type="slidenum">
              <a:rPr lang="en-US" altLang="en-US" sz="1200"/>
              <a:pPr eaLnBrk="1" hangingPunct="1"/>
              <a:t>19</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A026E717-BD60-ABF4-49F9-C4FA2C7B5AAC}"/>
              </a:ext>
            </a:extLst>
          </p:cNvPr>
          <p:cNvSpPr>
            <a:spLocks noGrp="1" noRot="1" noChangeAspect="1" noTextEdit="1"/>
          </p:cNvSpPr>
          <p:nvPr>
            <p:ph type="sldImg"/>
          </p:nvPr>
        </p:nvSpPr>
        <p:spPr>
          <a:ln/>
        </p:spPr>
      </p:sp>
      <p:sp>
        <p:nvSpPr>
          <p:cNvPr id="98307" name="Notes Placeholder 2">
            <a:extLst>
              <a:ext uri="{FF2B5EF4-FFF2-40B4-BE49-F238E27FC236}">
                <a16:creationId xmlns:a16="http://schemas.microsoft.com/office/drawing/2014/main" id="{FCEDD775-C5AD-8A44-9CD3-9D2E5740D3B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8308" name="Slide Number Placeholder 3">
            <a:extLst>
              <a:ext uri="{FF2B5EF4-FFF2-40B4-BE49-F238E27FC236}">
                <a16:creationId xmlns:a16="http://schemas.microsoft.com/office/drawing/2014/main" id="{1D67FFB4-103D-208C-EC01-DDF18700206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732E181-1DE1-C04C-AA05-7406FA328FC6}" type="slidenum">
              <a:rPr lang="en-US" altLang="en-US" sz="1200"/>
              <a:pPr eaLnBrk="1" hangingPunct="1"/>
              <a:t>20</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11/12/17</a:t>
            </a:r>
          </a:p>
        </p:txBody>
      </p:sp>
      <p:sp>
        <p:nvSpPr>
          <p:cNvPr id="5" name="Footer Placeholder 4"/>
          <p:cNvSpPr>
            <a:spLocks noGrp="1"/>
          </p:cNvSpPr>
          <p:nvPr>
            <p:ph type="ftr" sz="quarter" idx="11"/>
          </p:nvPr>
        </p:nvSpPr>
        <p:spPr/>
        <p:txBody>
          <a:bodyPr/>
          <a:lstStyle/>
          <a:p>
            <a:r>
              <a:rPr lang="it-IT"/>
              <a:t>Charm++ Tutorial</a:t>
            </a:r>
            <a:endParaRPr lang="en-US"/>
          </a:p>
        </p:txBody>
      </p:sp>
      <p:sp>
        <p:nvSpPr>
          <p:cNvPr id="6" name="Slide Number Placeholder 5"/>
          <p:cNvSpPr>
            <a:spLocks noGrp="1"/>
          </p:cNvSpPr>
          <p:nvPr>
            <p:ph type="sldNum" sz="quarter" idx="12"/>
          </p:nvPr>
        </p:nvSpPr>
        <p:spPr/>
        <p:txBody>
          <a:bodyPr/>
          <a:lstStyle/>
          <a:p>
            <a:fld id="{CFC44A27-8FBD-E742-A40B-F519DB996467}" type="slidenum">
              <a:rPr lang="en-US" smtClean="0"/>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11/12/17</a:t>
            </a:r>
          </a:p>
        </p:txBody>
      </p:sp>
      <p:sp>
        <p:nvSpPr>
          <p:cNvPr id="5" name="Footer Placeholder 4"/>
          <p:cNvSpPr>
            <a:spLocks noGrp="1"/>
          </p:cNvSpPr>
          <p:nvPr>
            <p:ph type="ftr" sz="quarter" idx="11"/>
          </p:nvPr>
        </p:nvSpPr>
        <p:spPr/>
        <p:txBody>
          <a:bodyPr/>
          <a:lstStyle/>
          <a:p>
            <a:r>
              <a:rPr lang="it-IT"/>
              <a:t>Charm++ Tutorial</a:t>
            </a:r>
            <a:endParaRPr lang="en-US"/>
          </a:p>
        </p:txBody>
      </p:sp>
      <p:sp>
        <p:nvSpPr>
          <p:cNvPr id="6" name="Slide Number Placeholder 5"/>
          <p:cNvSpPr>
            <a:spLocks noGrp="1"/>
          </p:cNvSpPr>
          <p:nvPr>
            <p:ph type="sldNum" sz="quarter" idx="12"/>
          </p:nvPr>
        </p:nvSpPr>
        <p:spPr/>
        <p:txBody>
          <a:bodyPr/>
          <a:lstStyle/>
          <a:p>
            <a:fld id="{CFC44A27-8FBD-E742-A40B-F519DB996467}" type="slidenum">
              <a:rPr lang="en-US" smtClean="0"/>
              <a:t>‹#›</a:t>
            </a:fld>
            <a:endParaRPr lang="en-US"/>
          </a:p>
        </p:txBody>
      </p:sp>
      <p:pic>
        <p:nvPicPr>
          <p:cNvPr id="7" name="Picture 7" descr="ppl-logo-white-s.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379201" y="6291264"/>
            <a:ext cx="630767" cy="566737"/>
          </a:xfrm>
          <a:prstGeom prst="rect">
            <a:avLst/>
          </a:prstGeom>
          <a:noFill/>
          <a:ln w="9525">
            <a:noFill/>
            <a:miter lim="800000"/>
            <a:headEnd/>
            <a:tailEnd/>
          </a:ln>
        </p:spPr>
      </p:pic>
      <p:pic>
        <p:nvPicPr>
          <p:cNvPr id="8" name="Picture 7" descr="ppl-logo-white-s.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379201" y="6291264"/>
            <a:ext cx="630767" cy="566737"/>
          </a:xfrm>
          <a:prstGeom prst="rect">
            <a:avLst/>
          </a:prstGeom>
          <a:noFill/>
          <a:ln w="9525">
            <a:noFill/>
            <a:miter lim="800000"/>
            <a:headEnd/>
            <a:tailEnd/>
          </a:ln>
        </p:spPr>
      </p:pic>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11/12/17</a:t>
            </a:r>
          </a:p>
        </p:txBody>
      </p:sp>
      <p:sp>
        <p:nvSpPr>
          <p:cNvPr id="5" name="Footer Placeholder 4"/>
          <p:cNvSpPr>
            <a:spLocks noGrp="1"/>
          </p:cNvSpPr>
          <p:nvPr>
            <p:ph type="ftr" sz="quarter" idx="11"/>
          </p:nvPr>
        </p:nvSpPr>
        <p:spPr/>
        <p:txBody>
          <a:bodyPr/>
          <a:lstStyle/>
          <a:p>
            <a:r>
              <a:rPr lang="it-IT"/>
              <a:t>Charm++ Tutorial</a:t>
            </a:r>
            <a:endParaRPr lang="en-US"/>
          </a:p>
        </p:txBody>
      </p:sp>
      <p:sp>
        <p:nvSpPr>
          <p:cNvPr id="6" name="Slide Number Placeholder 5"/>
          <p:cNvSpPr>
            <a:spLocks noGrp="1"/>
          </p:cNvSpPr>
          <p:nvPr>
            <p:ph type="sldNum" sz="quarter" idx="12"/>
          </p:nvPr>
        </p:nvSpPr>
        <p:spPr/>
        <p:txBody>
          <a:bodyPr/>
          <a:lstStyle/>
          <a:p>
            <a:fld id="{CFC44A27-8FBD-E742-A40B-F519DB996467}" type="slidenum">
              <a:rPr lang="en-US" smtClean="0"/>
              <a:t>‹#›</a:t>
            </a:fld>
            <a:endParaRPr lang="en-US"/>
          </a:p>
        </p:txBody>
      </p:sp>
      <p:pic>
        <p:nvPicPr>
          <p:cNvPr id="7" name="Picture 7" descr="ppl-logo-white-s.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379201" y="6291264"/>
            <a:ext cx="630767" cy="566737"/>
          </a:xfrm>
          <a:prstGeom prst="rect">
            <a:avLst/>
          </a:prstGeom>
          <a:noFill/>
          <a:ln w="9525">
            <a:noFill/>
            <a:miter lim="800000"/>
            <a:headEnd/>
            <a:tailEnd/>
          </a:ln>
        </p:spPr>
      </p:pic>
      <p:pic>
        <p:nvPicPr>
          <p:cNvPr id="8" name="Picture 7" descr="ppl-logo-white-s.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379201" y="6291264"/>
            <a:ext cx="630767" cy="566737"/>
          </a:xfrm>
          <a:prstGeom prst="rect">
            <a:avLst/>
          </a:prstGeom>
          <a:noFill/>
          <a:ln w="9525">
            <a:noFill/>
            <a:miter lim="800000"/>
            <a:headEnd/>
            <a:tailEnd/>
          </a:ln>
        </p:spPr>
      </p:pic>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11/12/17</a:t>
            </a:r>
          </a:p>
        </p:txBody>
      </p:sp>
      <p:sp>
        <p:nvSpPr>
          <p:cNvPr id="5" name="Footer Placeholder 4"/>
          <p:cNvSpPr>
            <a:spLocks noGrp="1"/>
          </p:cNvSpPr>
          <p:nvPr>
            <p:ph type="ftr" sz="quarter" idx="11"/>
          </p:nvPr>
        </p:nvSpPr>
        <p:spPr/>
        <p:txBody>
          <a:bodyPr/>
          <a:lstStyle/>
          <a:p>
            <a:r>
              <a:rPr lang="it-IT"/>
              <a:t>Charm++ Tutorial</a:t>
            </a:r>
            <a:endParaRPr lang="en-US"/>
          </a:p>
        </p:txBody>
      </p:sp>
      <p:sp>
        <p:nvSpPr>
          <p:cNvPr id="6" name="Slide Number Placeholder 5"/>
          <p:cNvSpPr>
            <a:spLocks noGrp="1"/>
          </p:cNvSpPr>
          <p:nvPr>
            <p:ph type="sldNum" sz="quarter" idx="12"/>
          </p:nvPr>
        </p:nvSpPr>
        <p:spPr/>
        <p:txBody>
          <a:bodyPr/>
          <a:lstStyle/>
          <a:p>
            <a:fld id="{CFC44A27-8FBD-E742-A40B-F519DB996467}" type="slidenum">
              <a:rPr lang="en-US" smtClean="0"/>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11/12/17</a:t>
            </a:r>
          </a:p>
        </p:txBody>
      </p:sp>
      <p:sp>
        <p:nvSpPr>
          <p:cNvPr id="5" name="Footer Placeholder 4"/>
          <p:cNvSpPr>
            <a:spLocks noGrp="1"/>
          </p:cNvSpPr>
          <p:nvPr>
            <p:ph type="ftr" sz="quarter" idx="11"/>
          </p:nvPr>
        </p:nvSpPr>
        <p:spPr/>
        <p:txBody>
          <a:bodyPr/>
          <a:lstStyle/>
          <a:p>
            <a:r>
              <a:rPr lang="it-IT"/>
              <a:t>Charm++ Tutorial</a:t>
            </a:r>
            <a:endParaRPr lang="en-US"/>
          </a:p>
        </p:txBody>
      </p:sp>
      <p:sp>
        <p:nvSpPr>
          <p:cNvPr id="6" name="Slide Number Placeholder 5"/>
          <p:cNvSpPr>
            <a:spLocks noGrp="1"/>
          </p:cNvSpPr>
          <p:nvPr>
            <p:ph type="sldNum" sz="quarter" idx="12"/>
          </p:nvPr>
        </p:nvSpPr>
        <p:spPr/>
        <p:txBody>
          <a:bodyPr/>
          <a:lstStyle/>
          <a:p>
            <a:fld id="{CFC44A27-8FBD-E742-A40B-F519DB996467}" type="slidenum">
              <a:rPr lang="en-US" smtClean="0"/>
              <a:t>‹#›</a:t>
            </a:fld>
            <a:endParaRPr lang="en-US"/>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2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349153" y="909977"/>
            <a:ext cx="11487147"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49153" y="2198575"/>
            <a:ext cx="11487147"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349153" y="3583427"/>
            <a:ext cx="1148714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349153" y="5043466"/>
            <a:ext cx="11487147"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05" y="1734128"/>
            <a:ext cx="11873239" cy="698493"/>
          </a:xfrm>
        </p:spPr>
        <p:txBody>
          <a:bodyPr anchor="b">
            <a:normAutofit/>
          </a:bodyPr>
          <a:lstStyle>
            <a:lvl1pPr algn="ctr">
              <a:defRPr sz="4400" cap="sm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873235" y="2849782"/>
            <a:ext cx="8534400" cy="700402"/>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11/12/17</a:t>
            </a:r>
          </a:p>
        </p:txBody>
      </p:sp>
      <p:sp>
        <p:nvSpPr>
          <p:cNvPr id="5" name="Footer Placeholder 4"/>
          <p:cNvSpPr>
            <a:spLocks noGrp="1"/>
          </p:cNvSpPr>
          <p:nvPr>
            <p:ph type="ftr" sz="quarter" idx="11"/>
          </p:nvPr>
        </p:nvSpPr>
        <p:spPr/>
        <p:txBody>
          <a:bodyPr/>
          <a:lstStyle/>
          <a:p>
            <a:r>
              <a:rPr lang="it-IT"/>
              <a:t>Charm++ Tutorial</a:t>
            </a:r>
            <a:endParaRPr lang="en-US"/>
          </a:p>
        </p:txBody>
      </p:sp>
      <p:sp>
        <p:nvSpPr>
          <p:cNvPr id="6" name="Slide Number Placeholder 5"/>
          <p:cNvSpPr>
            <a:spLocks noGrp="1"/>
          </p:cNvSpPr>
          <p:nvPr>
            <p:ph type="sldNum" sz="quarter" idx="12"/>
          </p:nvPr>
        </p:nvSpPr>
        <p:spPr/>
        <p:txBody>
          <a:bodyPr/>
          <a:lstStyle/>
          <a:p>
            <a:fld id="{CFC44A27-8FBD-E742-A40B-F519DB996467}" type="slidenum">
              <a:rPr lang="en-US" smtClean="0"/>
              <a:t>‹#›</a:t>
            </a:fld>
            <a:endParaRPr lang="en-US"/>
          </a:p>
        </p:txBody>
      </p:sp>
      <p:cxnSp>
        <p:nvCxnSpPr>
          <p:cNvPr id="8" name="Straight Connector 7"/>
          <p:cNvCxnSpPr/>
          <p:nvPr/>
        </p:nvCxnSpPr>
        <p:spPr>
          <a:xfrm>
            <a:off x="914400" y="2444811"/>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ubtitle 2"/>
          <p:cNvSpPr txBox="1">
            <a:spLocks/>
          </p:cNvSpPr>
          <p:nvPr/>
        </p:nvSpPr>
        <p:spPr>
          <a:xfrm>
            <a:off x="1873235" y="4774277"/>
            <a:ext cx="8534400" cy="700402"/>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buClr>
                <a:srgbClr val="93A299"/>
              </a:buClr>
            </a:pPr>
            <a:fld id="{B07CD00D-ECE2-B341-910C-3E5E7B4740E6}" type="datetime4">
              <a:rPr lang="en-US" sz="2400" smtClean="0">
                <a:solidFill>
                  <a:srgbClr val="292934">
                    <a:lumMod val="75000"/>
                    <a:lumOff val="25000"/>
                  </a:srgbClr>
                </a:solidFill>
                <a:cs typeface="Times New Roman"/>
              </a:rPr>
              <a:pPr>
                <a:buClr>
                  <a:srgbClr val="93A299"/>
                </a:buClr>
              </a:pPr>
              <a:t>October 21, 2023</a:t>
            </a:fld>
            <a:endParaRPr lang="en-US" sz="2400" dirty="0">
              <a:solidFill>
                <a:srgbClr val="292934">
                  <a:lumMod val="75000"/>
                  <a:lumOff val="25000"/>
                </a:srgbClr>
              </a:solidFill>
              <a:cs typeface="Times New Roman"/>
            </a:endParaRPr>
          </a:p>
        </p:txBody>
      </p:sp>
      <p:sp>
        <p:nvSpPr>
          <p:cNvPr id="14" name="Content Placeholder 13"/>
          <p:cNvSpPr>
            <a:spLocks noGrp="1"/>
          </p:cNvSpPr>
          <p:nvPr>
            <p:ph sz="quarter" idx="13"/>
          </p:nvPr>
        </p:nvSpPr>
        <p:spPr>
          <a:xfrm>
            <a:off x="1873251" y="3700463"/>
            <a:ext cx="8534400" cy="1073150"/>
          </a:xfrm>
        </p:spPr>
        <p:txBody>
          <a:bodyPr>
            <a:normAutofit/>
          </a:bodyPr>
          <a:lstStyle>
            <a:lvl1pPr marL="0" indent="0" algn="ctr">
              <a:buNone/>
              <a:defRPr sz="1800"/>
            </a:lvl1pPr>
            <a:lvl2pPr marL="274320" indent="0">
              <a:buNone/>
              <a:defRPr/>
            </a:lvl2pPr>
            <a:lvl3pPr marL="548640" indent="0">
              <a:buNone/>
              <a:defRPr/>
            </a:lvl3pPr>
            <a:lvl4pPr marL="822960" indent="0">
              <a:buNone/>
              <a:defRPr/>
            </a:lvl4pPr>
            <a:lvl5pPr marL="1051560" indent="0">
              <a:buNone/>
              <a:defRPr/>
            </a:lvl5pPr>
          </a:lstStyle>
          <a:p>
            <a:pPr lvl="0"/>
            <a:r>
              <a:rPr lang="en-US"/>
              <a:t>Click to edit Master text styles</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11/12/17</a:t>
            </a:r>
          </a:p>
        </p:txBody>
      </p:sp>
      <p:sp>
        <p:nvSpPr>
          <p:cNvPr id="6" name="Footer Placeholder 5"/>
          <p:cNvSpPr>
            <a:spLocks noGrp="1"/>
          </p:cNvSpPr>
          <p:nvPr>
            <p:ph type="ftr" sz="quarter" idx="11"/>
          </p:nvPr>
        </p:nvSpPr>
        <p:spPr/>
        <p:txBody>
          <a:bodyPr/>
          <a:lstStyle/>
          <a:p>
            <a:r>
              <a:rPr lang="it-IT"/>
              <a:t>Charm++ Tutorial</a:t>
            </a:r>
            <a:endParaRPr lang="en-US"/>
          </a:p>
        </p:txBody>
      </p:sp>
      <p:sp>
        <p:nvSpPr>
          <p:cNvPr id="7" name="Slide Number Placeholder 6"/>
          <p:cNvSpPr>
            <a:spLocks noGrp="1"/>
          </p:cNvSpPr>
          <p:nvPr>
            <p:ph type="sldNum" sz="quarter" idx="12"/>
          </p:nvPr>
        </p:nvSpPr>
        <p:spPr/>
        <p:txBody>
          <a:bodyPr/>
          <a:lstStyle/>
          <a:p>
            <a:fld id="{CFC44A27-8FBD-E742-A40B-F519DB996467}" type="slidenum">
              <a:rPr lang="en-US" smtClean="0"/>
              <a:t>‹#›</a:t>
            </a:fld>
            <a:endParaRPr lang="en-US"/>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609600" y="909977"/>
            <a:ext cx="10972800"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609600" y="2198575"/>
            <a:ext cx="10972800"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609600" y="3583427"/>
            <a:ext cx="10972800"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6"/>
          </p:nvPr>
        </p:nvSpPr>
        <p:spPr>
          <a:xfrm>
            <a:off x="609600" y="5043466"/>
            <a:ext cx="10972800"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935847"/>
            <a:ext cx="5384800" cy="3140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935847"/>
            <a:ext cx="5384800" cy="3140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Times New Roman"/>
                <a:cs typeface="Times New Roman"/>
              </a:defRPr>
            </a:lvl1pPr>
          </a:lstStyle>
          <a:p>
            <a:r>
              <a:rPr lang="en-US"/>
              <a:t>11/12/17</a:t>
            </a:r>
          </a:p>
        </p:txBody>
      </p:sp>
      <p:sp>
        <p:nvSpPr>
          <p:cNvPr id="6" name="Footer Placeholder 5"/>
          <p:cNvSpPr>
            <a:spLocks noGrp="1"/>
          </p:cNvSpPr>
          <p:nvPr>
            <p:ph type="ftr" sz="quarter" idx="11"/>
          </p:nvPr>
        </p:nvSpPr>
        <p:spPr/>
        <p:txBody>
          <a:bodyPr/>
          <a:lstStyle>
            <a:lvl1pPr>
              <a:defRPr>
                <a:latin typeface="Times New Roman"/>
                <a:cs typeface="Times New Roman"/>
              </a:defRPr>
            </a:lvl1pPr>
          </a:lstStyle>
          <a:p>
            <a:r>
              <a:rPr lang="it-IT"/>
              <a:t>Charm++ Tutorial</a:t>
            </a:r>
            <a:endParaRPr lang="en-US"/>
          </a:p>
        </p:txBody>
      </p:sp>
      <p:sp>
        <p:nvSpPr>
          <p:cNvPr id="7" name="Slide Number Placeholder 6"/>
          <p:cNvSpPr>
            <a:spLocks noGrp="1"/>
          </p:cNvSpPr>
          <p:nvPr>
            <p:ph type="sldNum" sz="quarter" idx="12"/>
          </p:nvPr>
        </p:nvSpPr>
        <p:spPr/>
        <p:txBody>
          <a:bodyPr/>
          <a:lstStyle/>
          <a:p>
            <a:fld id="{CFC44A27-8FBD-E742-A40B-F519DB996467}" type="slidenum">
              <a:rPr lang="en-US" smtClean="0"/>
              <a:t>‹#›</a:t>
            </a:fld>
            <a:endParaRPr lang="en-US"/>
          </a:p>
        </p:txBody>
      </p:sp>
      <p:sp>
        <p:nvSpPr>
          <p:cNvPr id="9" name="Content Placeholder 8"/>
          <p:cNvSpPr>
            <a:spLocks noGrp="1"/>
          </p:cNvSpPr>
          <p:nvPr>
            <p:ph sz="quarter" idx="13"/>
          </p:nvPr>
        </p:nvSpPr>
        <p:spPr>
          <a:xfrm>
            <a:off x="609600" y="4829213"/>
            <a:ext cx="10972800" cy="1550950"/>
          </a:xfrm>
          <a:solidFill>
            <a:schemeClr val="tx2">
              <a:lumMod val="20000"/>
              <a:lumOff val="80000"/>
            </a:schemeClr>
          </a:solidFill>
          <a:ln>
            <a:solidFill>
              <a:schemeClr val="tx2"/>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4"/>
          </p:nvPr>
        </p:nvSpPr>
        <p:spPr>
          <a:xfrm>
            <a:off x="609600" y="4238625"/>
            <a:ext cx="10972800" cy="590550"/>
          </a:xfrm>
          <a:solidFill>
            <a:schemeClr val="tx2">
              <a:lumMod val="40000"/>
              <a:lumOff val="60000"/>
            </a:schemeClr>
          </a:solidFill>
          <a:ln>
            <a:solidFill>
              <a:schemeClr val="tx2"/>
            </a:solidFill>
          </a:ln>
        </p:spPr>
        <p:txBody>
          <a:bodyPr/>
          <a:lstStyle>
            <a:lvl1pPr marL="0" indent="0">
              <a:buNone/>
              <a:defRPr b="1"/>
            </a:lvl1pPr>
          </a:lstStyle>
          <a:p>
            <a:pPr lvl="0"/>
            <a:r>
              <a:rPr lang="en-US"/>
              <a:t>Click to edit Master text styles</a:t>
            </a: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05" y="1734128"/>
            <a:ext cx="11873239" cy="698493"/>
          </a:xfrm>
        </p:spPr>
        <p:txBody>
          <a:bodyPr anchor="b">
            <a:normAutofit/>
          </a:bodyPr>
          <a:lstStyle>
            <a:lvl1pPr algn="ctr">
              <a:defRPr sz="4400" cap="sm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873235" y="2849782"/>
            <a:ext cx="8534400" cy="700402"/>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11/12/17</a:t>
            </a:r>
          </a:p>
        </p:txBody>
      </p:sp>
      <p:sp>
        <p:nvSpPr>
          <p:cNvPr id="5" name="Footer Placeholder 4"/>
          <p:cNvSpPr>
            <a:spLocks noGrp="1"/>
          </p:cNvSpPr>
          <p:nvPr>
            <p:ph type="ftr" sz="quarter" idx="11"/>
          </p:nvPr>
        </p:nvSpPr>
        <p:spPr/>
        <p:txBody>
          <a:bodyPr/>
          <a:lstStyle/>
          <a:p>
            <a:r>
              <a:rPr lang="it-IT"/>
              <a:t>Charm++ Tutorial</a:t>
            </a:r>
            <a:endParaRPr lang="en-US"/>
          </a:p>
        </p:txBody>
      </p:sp>
      <p:sp>
        <p:nvSpPr>
          <p:cNvPr id="6" name="Slide Number Placeholder 5"/>
          <p:cNvSpPr>
            <a:spLocks noGrp="1"/>
          </p:cNvSpPr>
          <p:nvPr>
            <p:ph type="sldNum" sz="quarter" idx="12"/>
          </p:nvPr>
        </p:nvSpPr>
        <p:spPr/>
        <p:txBody>
          <a:bodyPr/>
          <a:lstStyle/>
          <a:p>
            <a:fld id="{CFC44A27-8FBD-E742-A40B-F519DB996467}" type="slidenum">
              <a:rPr lang="en-US" smtClean="0"/>
              <a:t>‹#›</a:t>
            </a:fld>
            <a:endParaRPr lang="en-US"/>
          </a:p>
        </p:txBody>
      </p:sp>
      <p:cxnSp>
        <p:nvCxnSpPr>
          <p:cNvPr id="8" name="Straight Connector 7"/>
          <p:cNvCxnSpPr/>
          <p:nvPr/>
        </p:nvCxnSpPr>
        <p:spPr>
          <a:xfrm>
            <a:off x="914400" y="2444811"/>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ubtitle 2"/>
          <p:cNvSpPr txBox="1">
            <a:spLocks/>
          </p:cNvSpPr>
          <p:nvPr/>
        </p:nvSpPr>
        <p:spPr>
          <a:xfrm>
            <a:off x="1873235" y="4774277"/>
            <a:ext cx="8534400" cy="700402"/>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buClr>
                <a:srgbClr val="93A299"/>
              </a:buClr>
            </a:pPr>
            <a:fld id="{B07CD00D-ECE2-B341-910C-3E5E7B4740E6}" type="datetime4">
              <a:rPr lang="en-US" sz="2400" smtClean="0">
                <a:solidFill>
                  <a:srgbClr val="292934">
                    <a:lumMod val="75000"/>
                    <a:lumOff val="25000"/>
                  </a:srgbClr>
                </a:solidFill>
                <a:cs typeface="Times New Roman"/>
              </a:rPr>
              <a:pPr>
                <a:buClr>
                  <a:srgbClr val="93A299"/>
                </a:buClr>
              </a:pPr>
              <a:t>October 21, 2023</a:t>
            </a:fld>
            <a:endParaRPr lang="en-US" sz="2400" dirty="0">
              <a:solidFill>
                <a:srgbClr val="292934">
                  <a:lumMod val="75000"/>
                  <a:lumOff val="25000"/>
                </a:srgbClr>
              </a:solidFill>
              <a:cs typeface="Times New Roman"/>
            </a:endParaRPr>
          </a:p>
        </p:txBody>
      </p:sp>
      <p:sp>
        <p:nvSpPr>
          <p:cNvPr id="14" name="Content Placeholder 13"/>
          <p:cNvSpPr>
            <a:spLocks noGrp="1"/>
          </p:cNvSpPr>
          <p:nvPr>
            <p:ph sz="quarter" idx="13"/>
          </p:nvPr>
        </p:nvSpPr>
        <p:spPr>
          <a:xfrm>
            <a:off x="1873251" y="3700463"/>
            <a:ext cx="8534400" cy="1073150"/>
          </a:xfrm>
        </p:spPr>
        <p:txBody>
          <a:bodyPr>
            <a:normAutofit/>
          </a:bodyPr>
          <a:lstStyle>
            <a:lvl1pPr marL="0" indent="0" algn="ctr">
              <a:buNone/>
              <a:defRPr sz="1800"/>
            </a:lvl1pPr>
            <a:lvl2pPr marL="274320" indent="0">
              <a:buNone/>
              <a:defRPr/>
            </a:lvl2pPr>
            <a:lvl3pPr marL="548640" indent="0">
              <a:buNone/>
              <a:defRPr/>
            </a:lvl3pPr>
            <a:lvl4pPr marL="822960" indent="0">
              <a:buNone/>
              <a:defRPr/>
            </a:lvl4pPr>
            <a:lvl5pPr marL="1051560" indent="0">
              <a:buNone/>
              <a:defRPr/>
            </a:lvl5pPr>
          </a:lstStyle>
          <a:p>
            <a:pPr lvl="0"/>
            <a:r>
              <a:rPr lang="en-US"/>
              <a:t>Click to edit Master text styles</a:t>
            </a: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609600" y="909977"/>
            <a:ext cx="10972800"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609600" y="2198575"/>
            <a:ext cx="10972800"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609600" y="3583427"/>
            <a:ext cx="10972800"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6"/>
          </p:nvPr>
        </p:nvSpPr>
        <p:spPr>
          <a:xfrm>
            <a:off x="609600" y="5043466"/>
            <a:ext cx="10972800"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935847"/>
            <a:ext cx="5384800" cy="3140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935847"/>
            <a:ext cx="5384800" cy="3140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Times New Roman"/>
                <a:cs typeface="Times New Roman"/>
              </a:defRPr>
            </a:lvl1pPr>
          </a:lstStyle>
          <a:p>
            <a:r>
              <a:rPr lang="en-US"/>
              <a:t>11/12/17</a:t>
            </a:r>
          </a:p>
        </p:txBody>
      </p:sp>
      <p:sp>
        <p:nvSpPr>
          <p:cNvPr id="6" name="Footer Placeholder 5"/>
          <p:cNvSpPr>
            <a:spLocks noGrp="1"/>
          </p:cNvSpPr>
          <p:nvPr>
            <p:ph type="ftr" sz="quarter" idx="11"/>
          </p:nvPr>
        </p:nvSpPr>
        <p:spPr/>
        <p:txBody>
          <a:bodyPr/>
          <a:lstStyle>
            <a:lvl1pPr>
              <a:defRPr>
                <a:latin typeface="Times New Roman"/>
                <a:cs typeface="Times New Roman"/>
              </a:defRPr>
            </a:lvl1pPr>
          </a:lstStyle>
          <a:p>
            <a:r>
              <a:rPr lang="it-IT"/>
              <a:t>Charm++ Tutorial</a:t>
            </a:r>
            <a:endParaRPr lang="en-US"/>
          </a:p>
        </p:txBody>
      </p:sp>
      <p:sp>
        <p:nvSpPr>
          <p:cNvPr id="7" name="Slide Number Placeholder 6"/>
          <p:cNvSpPr>
            <a:spLocks noGrp="1"/>
          </p:cNvSpPr>
          <p:nvPr>
            <p:ph type="sldNum" sz="quarter" idx="12"/>
          </p:nvPr>
        </p:nvSpPr>
        <p:spPr/>
        <p:txBody>
          <a:bodyPr/>
          <a:lstStyle/>
          <a:p>
            <a:fld id="{CFC44A27-8FBD-E742-A40B-F519DB996467}" type="slidenum">
              <a:rPr lang="en-US" smtClean="0"/>
              <a:t>‹#›</a:t>
            </a:fld>
            <a:endParaRPr lang="en-US"/>
          </a:p>
        </p:txBody>
      </p:sp>
      <p:sp>
        <p:nvSpPr>
          <p:cNvPr id="9" name="Content Placeholder 8"/>
          <p:cNvSpPr>
            <a:spLocks noGrp="1"/>
          </p:cNvSpPr>
          <p:nvPr>
            <p:ph sz="quarter" idx="13"/>
          </p:nvPr>
        </p:nvSpPr>
        <p:spPr>
          <a:xfrm>
            <a:off x="609600" y="4829213"/>
            <a:ext cx="10972800" cy="1550950"/>
          </a:xfrm>
          <a:solidFill>
            <a:schemeClr val="tx2">
              <a:lumMod val="20000"/>
              <a:lumOff val="80000"/>
            </a:schemeClr>
          </a:solidFill>
          <a:ln>
            <a:solidFill>
              <a:schemeClr val="tx2"/>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4"/>
          </p:nvPr>
        </p:nvSpPr>
        <p:spPr>
          <a:xfrm>
            <a:off x="609600" y="4238625"/>
            <a:ext cx="10972800" cy="590550"/>
          </a:xfrm>
          <a:solidFill>
            <a:schemeClr val="tx2">
              <a:lumMod val="40000"/>
              <a:lumOff val="60000"/>
            </a:schemeClr>
          </a:solidFill>
          <a:ln>
            <a:solidFill>
              <a:schemeClr val="tx2"/>
            </a:solidFill>
          </a:ln>
        </p:spPr>
        <p:txBody>
          <a:bodyPr/>
          <a:lstStyle>
            <a:lvl1pPr marL="0" indent="0">
              <a:buNone/>
              <a:defRPr b="1"/>
            </a:lvl1pPr>
          </a:lstStyle>
          <a:p>
            <a:pPr lvl="0"/>
            <a:r>
              <a:rPr lang="en-US"/>
              <a:t>Click to edit Master text styles</a:t>
            </a: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05" y="1734128"/>
            <a:ext cx="11873239" cy="698493"/>
          </a:xfrm>
        </p:spPr>
        <p:txBody>
          <a:bodyPr anchor="b">
            <a:normAutofit/>
          </a:bodyPr>
          <a:lstStyle>
            <a:lvl1pPr algn="ctr">
              <a:defRPr sz="4400" cap="sm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873235" y="2849782"/>
            <a:ext cx="8534400" cy="700402"/>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11/12/17</a:t>
            </a:r>
          </a:p>
        </p:txBody>
      </p:sp>
      <p:sp>
        <p:nvSpPr>
          <p:cNvPr id="5" name="Footer Placeholder 4"/>
          <p:cNvSpPr>
            <a:spLocks noGrp="1"/>
          </p:cNvSpPr>
          <p:nvPr>
            <p:ph type="ftr" sz="quarter" idx="11"/>
          </p:nvPr>
        </p:nvSpPr>
        <p:spPr/>
        <p:txBody>
          <a:bodyPr/>
          <a:lstStyle/>
          <a:p>
            <a:r>
              <a:rPr lang="it-IT"/>
              <a:t>Charm++ Tutorial</a:t>
            </a:r>
            <a:endParaRPr lang="en-US"/>
          </a:p>
        </p:txBody>
      </p:sp>
      <p:sp>
        <p:nvSpPr>
          <p:cNvPr id="6" name="Slide Number Placeholder 5"/>
          <p:cNvSpPr>
            <a:spLocks noGrp="1"/>
          </p:cNvSpPr>
          <p:nvPr>
            <p:ph type="sldNum" sz="quarter" idx="12"/>
          </p:nvPr>
        </p:nvSpPr>
        <p:spPr/>
        <p:txBody>
          <a:bodyPr/>
          <a:lstStyle/>
          <a:p>
            <a:fld id="{CFC44A27-8FBD-E742-A40B-F519DB996467}" type="slidenum">
              <a:rPr lang="en-US" smtClean="0"/>
              <a:t>‹#›</a:t>
            </a:fld>
            <a:endParaRPr lang="en-US"/>
          </a:p>
        </p:txBody>
      </p:sp>
      <p:cxnSp>
        <p:nvCxnSpPr>
          <p:cNvPr id="8" name="Straight Connector 7"/>
          <p:cNvCxnSpPr/>
          <p:nvPr/>
        </p:nvCxnSpPr>
        <p:spPr>
          <a:xfrm>
            <a:off x="914400" y="2444811"/>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ubtitle 2"/>
          <p:cNvSpPr txBox="1">
            <a:spLocks/>
          </p:cNvSpPr>
          <p:nvPr/>
        </p:nvSpPr>
        <p:spPr>
          <a:xfrm>
            <a:off x="1873235" y="4774277"/>
            <a:ext cx="8534400" cy="700402"/>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buClr>
                <a:srgbClr val="93A299"/>
              </a:buClr>
            </a:pPr>
            <a:fld id="{B07CD00D-ECE2-B341-910C-3E5E7B4740E6}" type="datetime4">
              <a:rPr lang="en-US" sz="2400" smtClean="0">
                <a:solidFill>
                  <a:srgbClr val="292934">
                    <a:lumMod val="75000"/>
                    <a:lumOff val="25000"/>
                  </a:srgbClr>
                </a:solidFill>
                <a:cs typeface="Times New Roman"/>
              </a:rPr>
              <a:pPr>
                <a:buClr>
                  <a:srgbClr val="93A299"/>
                </a:buClr>
              </a:pPr>
              <a:t>October 21, 2023</a:t>
            </a:fld>
            <a:endParaRPr lang="en-US" sz="2400" dirty="0">
              <a:solidFill>
                <a:srgbClr val="292934">
                  <a:lumMod val="75000"/>
                  <a:lumOff val="25000"/>
                </a:srgbClr>
              </a:solidFill>
              <a:cs typeface="Times New Roman"/>
            </a:endParaRPr>
          </a:p>
        </p:txBody>
      </p:sp>
      <p:sp>
        <p:nvSpPr>
          <p:cNvPr id="14" name="Content Placeholder 13"/>
          <p:cNvSpPr>
            <a:spLocks noGrp="1"/>
          </p:cNvSpPr>
          <p:nvPr>
            <p:ph sz="quarter" idx="13"/>
          </p:nvPr>
        </p:nvSpPr>
        <p:spPr>
          <a:xfrm>
            <a:off x="1873251" y="3700463"/>
            <a:ext cx="8534400" cy="1073150"/>
          </a:xfrm>
        </p:spPr>
        <p:txBody>
          <a:bodyPr>
            <a:normAutofit/>
          </a:bodyPr>
          <a:lstStyle>
            <a:lvl1pPr marL="0" indent="0" algn="ctr">
              <a:buNone/>
              <a:defRPr sz="1800"/>
            </a:lvl1pPr>
            <a:lvl2pPr marL="274320" indent="0">
              <a:buNone/>
              <a:defRPr/>
            </a:lvl2pPr>
            <a:lvl3pPr marL="548640" indent="0">
              <a:buNone/>
              <a:defRPr/>
            </a:lvl3pPr>
            <a:lvl4pPr marL="822960" indent="0">
              <a:buNone/>
              <a:defRPr/>
            </a:lvl4pPr>
            <a:lvl5pPr marL="1051560" indent="0">
              <a:buNone/>
              <a:defRPr/>
            </a:lvl5pPr>
          </a:lstStyle>
          <a:p>
            <a:pPr lvl="0"/>
            <a:r>
              <a:rPr lang="en-US"/>
              <a:t>Click to edit Master text styles</a:t>
            </a:r>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609600" y="909977"/>
            <a:ext cx="10972800"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609600" y="2198575"/>
            <a:ext cx="10972800"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609600" y="3583427"/>
            <a:ext cx="10972800"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6"/>
          </p:nvPr>
        </p:nvSpPr>
        <p:spPr>
          <a:xfrm>
            <a:off x="609600" y="5043466"/>
            <a:ext cx="10972800"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935847"/>
            <a:ext cx="5384800" cy="3140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935847"/>
            <a:ext cx="5384800" cy="3140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Times New Roman"/>
                <a:cs typeface="Times New Roman"/>
              </a:defRPr>
            </a:lvl1pPr>
          </a:lstStyle>
          <a:p>
            <a:r>
              <a:rPr lang="en-US"/>
              <a:t>11/12/17</a:t>
            </a:r>
          </a:p>
        </p:txBody>
      </p:sp>
      <p:sp>
        <p:nvSpPr>
          <p:cNvPr id="6" name="Footer Placeholder 5"/>
          <p:cNvSpPr>
            <a:spLocks noGrp="1"/>
          </p:cNvSpPr>
          <p:nvPr>
            <p:ph type="ftr" sz="quarter" idx="11"/>
          </p:nvPr>
        </p:nvSpPr>
        <p:spPr/>
        <p:txBody>
          <a:bodyPr/>
          <a:lstStyle>
            <a:lvl1pPr>
              <a:defRPr>
                <a:latin typeface="Times New Roman"/>
                <a:cs typeface="Times New Roman"/>
              </a:defRPr>
            </a:lvl1pPr>
          </a:lstStyle>
          <a:p>
            <a:r>
              <a:rPr lang="it-IT"/>
              <a:t>Charm++ Tutorial</a:t>
            </a:r>
            <a:endParaRPr lang="en-US"/>
          </a:p>
        </p:txBody>
      </p:sp>
      <p:sp>
        <p:nvSpPr>
          <p:cNvPr id="7" name="Slide Number Placeholder 6"/>
          <p:cNvSpPr>
            <a:spLocks noGrp="1"/>
          </p:cNvSpPr>
          <p:nvPr>
            <p:ph type="sldNum" sz="quarter" idx="12"/>
          </p:nvPr>
        </p:nvSpPr>
        <p:spPr/>
        <p:txBody>
          <a:bodyPr/>
          <a:lstStyle/>
          <a:p>
            <a:fld id="{CFC44A27-8FBD-E742-A40B-F519DB996467}" type="slidenum">
              <a:rPr lang="en-US" smtClean="0"/>
              <a:t>‹#›</a:t>
            </a:fld>
            <a:endParaRPr lang="en-US"/>
          </a:p>
        </p:txBody>
      </p:sp>
      <p:sp>
        <p:nvSpPr>
          <p:cNvPr id="9" name="Content Placeholder 8"/>
          <p:cNvSpPr>
            <a:spLocks noGrp="1"/>
          </p:cNvSpPr>
          <p:nvPr>
            <p:ph sz="quarter" idx="13"/>
          </p:nvPr>
        </p:nvSpPr>
        <p:spPr>
          <a:xfrm>
            <a:off x="609600" y="4829213"/>
            <a:ext cx="10972800" cy="1550950"/>
          </a:xfrm>
          <a:solidFill>
            <a:schemeClr val="tx2">
              <a:lumMod val="20000"/>
              <a:lumOff val="80000"/>
            </a:schemeClr>
          </a:solidFill>
          <a:ln>
            <a:solidFill>
              <a:schemeClr val="tx2"/>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4"/>
          </p:nvPr>
        </p:nvSpPr>
        <p:spPr>
          <a:xfrm>
            <a:off x="609600" y="4238625"/>
            <a:ext cx="10972800" cy="590550"/>
          </a:xfrm>
          <a:solidFill>
            <a:schemeClr val="tx2">
              <a:lumMod val="40000"/>
              <a:lumOff val="60000"/>
            </a:schemeClr>
          </a:solidFill>
          <a:ln>
            <a:solidFill>
              <a:schemeClr val="tx2"/>
            </a:solidFill>
          </a:ln>
        </p:spPr>
        <p:txBody>
          <a:bodyPr/>
          <a:lstStyle>
            <a:lvl1pPr marL="0" indent="0">
              <a:buNone/>
              <a:defRPr b="1"/>
            </a:lvl1pPr>
          </a:lstStyle>
          <a:p>
            <a:pPr lvl="0"/>
            <a:r>
              <a:rPr lang="en-US"/>
              <a:t>Click to edit Master text styles</a:t>
            </a: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05" y="1734128"/>
            <a:ext cx="11873239" cy="698493"/>
          </a:xfrm>
        </p:spPr>
        <p:txBody>
          <a:bodyPr anchor="b">
            <a:normAutofit/>
          </a:bodyPr>
          <a:lstStyle>
            <a:lvl1pPr algn="ctr">
              <a:defRPr sz="4400" cap="sm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873235" y="2849782"/>
            <a:ext cx="8534400" cy="700402"/>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11/12/17</a:t>
            </a:r>
          </a:p>
        </p:txBody>
      </p:sp>
      <p:sp>
        <p:nvSpPr>
          <p:cNvPr id="5" name="Footer Placeholder 4"/>
          <p:cNvSpPr>
            <a:spLocks noGrp="1"/>
          </p:cNvSpPr>
          <p:nvPr>
            <p:ph type="ftr" sz="quarter" idx="11"/>
          </p:nvPr>
        </p:nvSpPr>
        <p:spPr/>
        <p:txBody>
          <a:bodyPr/>
          <a:lstStyle/>
          <a:p>
            <a:r>
              <a:rPr lang="it-IT"/>
              <a:t>Charm++ Tutorial</a:t>
            </a:r>
            <a:endParaRPr lang="en-US"/>
          </a:p>
        </p:txBody>
      </p:sp>
      <p:sp>
        <p:nvSpPr>
          <p:cNvPr id="6" name="Slide Number Placeholder 5"/>
          <p:cNvSpPr>
            <a:spLocks noGrp="1"/>
          </p:cNvSpPr>
          <p:nvPr>
            <p:ph type="sldNum" sz="quarter" idx="12"/>
          </p:nvPr>
        </p:nvSpPr>
        <p:spPr/>
        <p:txBody>
          <a:bodyPr/>
          <a:lstStyle/>
          <a:p>
            <a:fld id="{CFC44A27-8FBD-E742-A40B-F519DB996467}" type="slidenum">
              <a:rPr lang="en-US" smtClean="0"/>
              <a:t>‹#›</a:t>
            </a:fld>
            <a:endParaRPr lang="en-US"/>
          </a:p>
        </p:txBody>
      </p:sp>
      <p:cxnSp>
        <p:nvCxnSpPr>
          <p:cNvPr id="8" name="Straight Connector 7"/>
          <p:cNvCxnSpPr/>
          <p:nvPr/>
        </p:nvCxnSpPr>
        <p:spPr>
          <a:xfrm>
            <a:off x="914400" y="2444811"/>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ubtitle 2"/>
          <p:cNvSpPr txBox="1">
            <a:spLocks/>
          </p:cNvSpPr>
          <p:nvPr/>
        </p:nvSpPr>
        <p:spPr>
          <a:xfrm>
            <a:off x="1873235" y="4774277"/>
            <a:ext cx="8534400" cy="700402"/>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buClr>
                <a:srgbClr val="93A299"/>
              </a:buClr>
            </a:pPr>
            <a:fld id="{B07CD00D-ECE2-B341-910C-3E5E7B4740E6}" type="datetime4">
              <a:rPr lang="en-US" sz="2400" smtClean="0">
                <a:solidFill>
                  <a:srgbClr val="292934">
                    <a:lumMod val="75000"/>
                    <a:lumOff val="25000"/>
                  </a:srgbClr>
                </a:solidFill>
                <a:cs typeface="Times New Roman"/>
              </a:rPr>
              <a:pPr>
                <a:buClr>
                  <a:srgbClr val="93A299"/>
                </a:buClr>
              </a:pPr>
              <a:t>October 21, 2023</a:t>
            </a:fld>
            <a:endParaRPr lang="en-US" sz="2400" dirty="0">
              <a:solidFill>
                <a:srgbClr val="292934">
                  <a:lumMod val="75000"/>
                  <a:lumOff val="25000"/>
                </a:srgbClr>
              </a:solidFill>
              <a:cs typeface="Times New Roman"/>
            </a:endParaRPr>
          </a:p>
        </p:txBody>
      </p:sp>
      <p:sp>
        <p:nvSpPr>
          <p:cNvPr id="14" name="Content Placeholder 13"/>
          <p:cNvSpPr>
            <a:spLocks noGrp="1"/>
          </p:cNvSpPr>
          <p:nvPr>
            <p:ph sz="quarter" idx="13"/>
          </p:nvPr>
        </p:nvSpPr>
        <p:spPr>
          <a:xfrm>
            <a:off x="1873251" y="3700463"/>
            <a:ext cx="8534400" cy="1073150"/>
          </a:xfrm>
        </p:spPr>
        <p:txBody>
          <a:bodyPr>
            <a:normAutofit/>
          </a:bodyPr>
          <a:lstStyle>
            <a:lvl1pPr marL="0" indent="0" algn="ctr">
              <a:buNone/>
              <a:defRPr sz="1800"/>
            </a:lvl1pPr>
            <a:lvl2pPr marL="274320" indent="0">
              <a:buNone/>
              <a:defRPr/>
            </a:lvl2pPr>
            <a:lvl3pPr marL="548640" indent="0">
              <a:buNone/>
              <a:defRPr/>
            </a:lvl3pPr>
            <a:lvl4pPr marL="822960" indent="0">
              <a:buNone/>
              <a:defRPr/>
            </a:lvl4pPr>
            <a:lvl5pPr marL="1051560" indent="0">
              <a:buNone/>
              <a:defRPr/>
            </a:lvl5pPr>
          </a:lstStyle>
          <a:p>
            <a:pPr lvl="0"/>
            <a:r>
              <a:rPr lang="en-US"/>
              <a:t>Click to edit Master text styles</a:t>
            </a: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
        <p:nvSpPr>
          <p:cNvPr id="7" name="Content Placeholder 6"/>
          <p:cNvSpPr>
            <a:spLocks noGrp="1"/>
          </p:cNvSpPr>
          <p:nvPr>
            <p:ph sz="quarter" idx="13"/>
          </p:nvPr>
        </p:nvSpPr>
        <p:spPr>
          <a:xfrm>
            <a:off x="609600" y="909977"/>
            <a:ext cx="10972800" cy="111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609600" y="2198575"/>
            <a:ext cx="10972800" cy="1119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609600" y="3583427"/>
            <a:ext cx="10972800"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6"/>
          </p:nvPr>
        </p:nvSpPr>
        <p:spPr>
          <a:xfrm>
            <a:off x="609600" y="5043466"/>
            <a:ext cx="10972800" cy="1136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11/12/17</a:t>
            </a:r>
          </a:p>
        </p:txBody>
      </p:sp>
      <p:sp>
        <p:nvSpPr>
          <p:cNvPr id="8" name="Footer Placeholder 7"/>
          <p:cNvSpPr>
            <a:spLocks noGrp="1"/>
          </p:cNvSpPr>
          <p:nvPr>
            <p:ph type="ftr" sz="quarter" idx="11"/>
          </p:nvPr>
        </p:nvSpPr>
        <p:spPr/>
        <p:txBody>
          <a:bodyPr/>
          <a:lstStyle/>
          <a:p>
            <a:r>
              <a:rPr lang="it-IT"/>
              <a:t>Charm++ Tutorial</a:t>
            </a:r>
            <a:endParaRPr lang="en-US"/>
          </a:p>
        </p:txBody>
      </p:sp>
      <p:sp>
        <p:nvSpPr>
          <p:cNvPr id="9" name="Slide Number Placeholder 8"/>
          <p:cNvSpPr>
            <a:spLocks noGrp="1"/>
          </p:cNvSpPr>
          <p:nvPr>
            <p:ph type="sldNum" sz="quarter" idx="12"/>
          </p:nvPr>
        </p:nvSpPr>
        <p:spPr/>
        <p:txBody>
          <a:bodyPr/>
          <a:lstStyle/>
          <a:p>
            <a:fld id="{CFC44A27-8FBD-E742-A40B-F519DB996467}" type="slidenum">
              <a:rPr lang="en-US" smtClean="0"/>
              <a:t>‹#›</a:t>
            </a:fld>
            <a:endParaRPr lang="en-US"/>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935847"/>
            <a:ext cx="5384800" cy="3140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935847"/>
            <a:ext cx="5384800" cy="3140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Times New Roman"/>
                <a:cs typeface="Times New Roman"/>
              </a:defRPr>
            </a:lvl1pPr>
          </a:lstStyle>
          <a:p>
            <a:r>
              <a:rPr lang="en-US"/>
              <a:t>11/12/17</a:t>
            </a:r>
          </a:p>
        </p:txBody>
      </p:sp>
      <p:sp>
        <p:nvSpPr>
          <p:cNvPr id="6" name="Footer Placeholder 5"/>
          <p:cNvSpPr>
            <a:spLocks noGrp="1"/>
          </p:cNvSpPr>
          <p:nvPr>
            <p:ph type="ftr" sz="quarter" idx="11"/>
          </p:nvPr>
        </p:nvSpPr>
        <p:spPr/>
        <p:txBody>
          <a:bodyPr/>
          <a:lstStyle>
            <a:lvl1pPr>
              <a:defRPr>
                <a:latin typeface="Times New Roman"/>
                <a:cs typeface="Times New Roman"/>
              </a:defRPr>
            </a:lvl1pPr>
          </a:lstStyle>
          <a:p>
            <a:r>
              <a:rPr lang="it-IT"/>
              <a:t>Charm++ Tutorial</a:t>
            </a:r>
            <a:endParaRPr lang="en-US"/>
          </a:p>
        </p:txBody>
      </p:sp>
      <p:sp>
        <p:nvSpPr>
          <p:cNvPr id="7" name="Slide Number Placeholder 6"/>
          <p:cNvSpPr>
            <a:spLocks noGrp="1"/>
          </p:cNvSpPr>
          <p:nvPr>
            <p:ph type="sldNum" sz="quarter" idx="12"/>
          </p:nvPr>
        </p:nvSpPr>
        <p:spPr/>
        <p:txBody>
          <a:bodyPr/>
          <a:lstStyle/>
          <a:p>
            <a:fld id="{CFC44A27-8FBD-E742-A40B-F519DB996467}" type="slidenum">
              <a:rPr lang="en-US" smtClean="0"/>
              <a:t>‹#›</a:t>
            </a:fld>
            <a:endParaRPr lang="en-US"/>
          </a:p>
        </p:txBody>
      </p:sp>
      <p:sp>
        <p:nvSpPr>
          <p:cNvPr id="9" name="Content Placeholder 8"/>
          <p:cNvSpPr>
            <a:spLocks noGrp="1"/>
          </p:cNvSpPr>
          <p:nvPr>
            <p:ph sz="quarter" idx="13"/>
          </p:nvPr>
        </p:nvSpPr>
        <p:spPr>
          <a:xfrm>
            <a:off x="609600" y="4829213"/>
            <a:ext cx="10972800" cy="1550950"/>
          </a:xfrm>
          <a:solidFill>
            <a:schemeClr val="tx2">
              <a:lumMod val="20000"/>
              <a:lumOff val="80000"/>
            </a:schemeClr>
          </a:solidFill>
          <a:ln>
            <a:solidFill>
              <a:schemeClr val="tx2"/>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4"/>
          </p:nvPr>
        </p:nvSpPr>
        <p:spPr>
          <a:xfrm>
            <a:off x="609600" y="4238625"/>
            <a:ext cx="10972800" cy="590550"/>
          </a:xfrm>
          <a:solidFill>
            <a:schemeClr val="tx2">
              <a:lumMod val="40000"/>
              <a:lumOff val="60000"/>
            </a:schemeClr>
          </a:solidFill>
          <a:ln>
            <a:solidFill>
              <a:schemeClr val="tx2"/>
            </a:solidFill>
          </a:ln>
        </p:spPr>
        <p:txBody>
          <a:bodyPr/>
          <a:lstStyle>
            <a:lvl1pPr marL="0" indent="0">
              <a:buNone/>
              <a:defRPr b="1"/>
            </a:lvl1pPr>
          </a:lstStyle>
          <a:p>
            <a:pPr lvl="0"/>
            <a:r>
              <a:rPr lang="en-US"/>
              <a:t>Click to edit Master text styles</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11/12/17</a:t>
            </a:r>
          </a:p>
        </p:txBody>
      </p:sp>
      <p:sp>
        <p:nvSpPr>
          <p:cNvPr id="4" name="Footer Placeholder 3"/>
          <p:cNvSpPr>
            <a:spLocks noGrp="1"/>
          </p:cNvSpPr>
          <p:nvPr>
            <p:ph type="ftr" sz="quarter" idx="11"/>
          </p:nvPr>
        </p:nvSpPr>
        <p:spPr/>
        <p:txBody>
          <a:bodyPr/>
          <a:lstStyle/>
          <a:p>
            <a:r>
              <a:rPr lang="it-IT"/>
              <a:t>Charm++ Tutorial</a:t>
            </a:r>
            <a:endParaRPr lang="en-US"/>
          </a:p>
        </p:txBody>
      </p:sp>
      <p:sp>
        <p:nvSpPr>
          <p:cNvPr id="5" name="Slide Number Placeholder 4"/>
          <p:cNvSpPr>
            <a:spLocks noGrp="1"/>
          </p:cNvSpPr>
          <p:nvPr>
            <p:ph type="sldNum" sz="quarter" idx="12"/>
          </p:nvPr>
        </p:nvSpPr>
        <p:spPr/>
        <p:txBody>
          <a:bodyPr/>
          <a:lstStyle/>
          <a:p>
            <a:fld id="{CFC44A27-8FBD-E742-A40B-F519DB996467}" type="slidenum">
              <a:rPr lang="en-US" smtClean="0"/>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11/12/17</a:t>
            </a:r>
          </a:p>
        </p:txBody>
      </p:sp>
      <p:sp>
        <p:nvSpPr>
          <p:cNvPr id="3" name="Footer Placeholder 2"/>
          <p:cNvSpPr>
            <a:spLocks noGrp="1"/>
          </p:cNvSpPr>
          <p:nvPr>
            <p:ph type="ftr" sz="quarter" idx="11"/>
          </p:nvPr>
        </p:nvSpPr>
        <p:spPr/>
        <p:txBody>
          <a:bodyPr/>
          <a:lstStyle/>
          <a:p>
            <a:r>
              <a:rPr lang="it-IT"/>
              <a:t>Charm++ Tutorial</a:t>
            </a:r>
            <a:endParaRPr lang="en-US"/>
          </a:p>
        </p:txBody>
      </p:sp>
      <p:sp>
        <p:nvSpPr>
          <p:cNvPr id="4" name="Slide Number Placeholder 3"/>
          <p:cNvSpPr>
            <a:spLocks noGrp="1"/>
          </p:cNvSpPr>
          <p:nvPr>
            <p:ph type="sldNum" sz="quarter" idx="12"/>
          </p:nvPr>
        </p:nvSpPr>
        <p:spPr/>
        <p:txBody>
          <a:bodyPr/>
          <a:lstStyle/>
          <a:p>
            <a:fld id="{CFC44A27-8FBD-E742-A40B-F519DB996467}" type="slidenum">
              <a:rPr lang="en-US" smtClean="0"/>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11/12/17</a:t>
            </a:r>
          </a:p>
        </p:txBody>
      </p:sp>
      <p:sp>
        <p:nvSpPr>
          <p:cNvPr id="6" name="Footer Placeholder 5"/>
          <p:cNvSpPr>
            <a:spLocks noGrp="1"/>
          </p:cNvSpPr>
          <p:nvPr>
            <p:ph type="ftr" sz="quarter" idx="11"/>
          </p:nvPr>
        </p:nvSpPr>
        <p:spPr/>
        <p:txBody>
          <a:bodyPr/>
          <a:lstStyle/>
          <a:p>
            <a:r>
              <a:rPr lang="it-IT"/>
              <a:t>Charm++ Tutorial</a:t>
            </a:r>
            <a:endParaRPr lang="en-US"/>
          </a:p>
        </p:txBody>
      </p:sp>
      <p:sp>
        <p:nvSpPr>
          <p:cNvPr id="7" name="Slide Number Placeholder 6"/>
          <p:cNvSpPr>
            <a:spLocks noGrp="1"/>
          </p:cNvSpPr>
          <p:nvPr>
            <p:ph type="sldNum" sz="quarter" idx="12"/>
          </p:nvPr>
        </p:nvSpPr>
        <p:spPr/>
        <p:txBody>
          <a:bodyPr/>
          <a:lstStyle/>
          <a:p>
            <a:fld id="{CFC44A27-8FBD-E742-A40B-F519DB996467}" type="slidenum">
              <a:rPr lang="en-US" smtClean="0"/>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11/12/17</a:t>
            </a:r>
          </a:p>
        </p:txBody>
      </p:sp>
      <p:sp>
        <p:nvSpPr>
          <p:cNvPr id="6" name="Footer Placeholder 5"/>
          <p:cNvSpPr>
            <a:spLocks noGrp="1"/>
          </p:cNvSpPr>
          <p:nvPr>
            <p:ph type="ftr" sz="quarter" idx="11"/>
          </p:nvPr>
        </p:nvSpPr>
        <p:spPr/>
        <p:txBody>
          <a:bodyPr/>
          <a:lstStyle/>
          <a:p>
            <a:r>
              <a:rPr lang="it-IT"/>
              <a:t>Charm++ Tutorial</a:t>
            </a:r>
            <a:endParaRPr lang="en-US"/>
          </a:p>
        </p:txBody>
      </p:sp>
      <p:sp>
        <p:nvSpPr>
          <p:cNvPr id="7" name="Slide Number Placeholder 6"/>
          <p:cNvSpPr>
            <a:spLocks noGrp="1"/>
          </p:cNvSpPr>
          <p:nvPr>
            <p:ph type="sldNum" sz="quarter" idx="12"/>
          </p:nvPr>
        </p:nvSpPr>
        <p:spPr/>
        <p:txBody>
          <a:bodyPr/>
          <a:lstStyle/>
          <a:p>
            <a:fld id="{CFC44A27-8FBD-E742-A40B-F519DB996467}" type="slidenum">
              <a:rPr lang="en-US" smtClean="0"/>
              <a:t>‹#›</a:t>
            </a:fld>
            <a:endParaRPr lang="en-US"/>
          </a:p>
        </p:txBody>
      </p:sp>
      <p:pic>
        <p:nvPicPr>
          <p:cNvPr id="8" name="Picture 7" descr="ppl-logo-white-s.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379201" y="6291264"/>
            <a:ext cx="630767" cy="566737"/>
          </a:xfrm>
          <a:prstGeom prst="rect">
            <a:avLst/>
          </a:prstGeom>
          <a:noFill/>
          <a:ln w="9525">
            <a:noFill/>
            <a:miter lim="800000"/>
            <a:headEnd/>
            <a:tailEnd/>
          </a:ln>
        </p:spPr>
      </p:pic>
      <p:pic>
        <p:nvPicPr>
          <p:cNvPr id="9" name="Picture 8" descr="ppl-logo-white-s.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379201" y="6291264"/>
            <a:ext cx="630767" cy="566737"/>
          </a:xfrm>
          <a:prstGeom prst="rect">
            <a:avLst/>
          </a:prstGeom>
          <a:noFill/>
          <a:ln w="9525">
            <a:noFill/>
            <a:miter lim="800000"/>
            <a:headEnd/>
            <a:tailEnd/>
          </a:ln>
        </p:spPr>
      </p:pic>
    </p:spTree>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400" y="152400"/>
            <a:ext cx="11379200" cy="8382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8000" y="1219201"/>
            <a:ext cx="11074400" cy="4906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07275" y="6369251"/>
            <a:ext cx="1842650" cy="365125"/>
          </a:xfrm>
          <a:prstGeom prst="rect">
            <a:avLst/>
          </a:prstGeom>
        </p:spPr>
        <p:txBody>
          <a:bodyPr vert="horz" lIns="91440" tIns="45720" rIns="91440" bIns="45720" rtlCol="0" anchor="ctr"/>
          <a:lstStyle>
            <a:lvl1pPr algn="l">
              <a:defRPr sz="1000" baseline="0">
                <a:solidFill>
                  <a:schemeClr val="tx2">
                    <a:lumMod val="40000"/>
                    <a:lumOff val="60000"/>
                  </a:schemeClr>
                </a:solidFill>
                <a:latin typeface="Book Antiqua" pitchFamily="18" charset="0"/>
              </a:defRPr>
            </a:lvl1pPr>
          </a:lstStyle>
          <a:p>
            <a:r>
              <a:rPr lang="en-US"/>
              <a:t>11/12/17</a:t>
            </a:r>
          </a:p>
        </p:txBody>
      </p:sp>
      <p:sp>
        <p:nvSpPr>
          <p:cNvPr id="5" name="Footer Placeholder 4"/>
          <p:cNvSpPr>
            <a:spLocks noGrp="1"/>
          </p:cNvSpPr>
          <p:nvPr>
            <p:ph type="ftr" sz="quarter" idx="3"/>
          </p:nvPr>
        </p:nvSpPr>
        <p:spPr>
          <a:xfrm>
            <a:off x="3750212" y="6354765"/>
            <a:ext cx="4701309" cy="365125"/>
          </a:xfrm>
          <a:prstGeom prst="rect">
            <a:avLst/>
          </a:prstGeom>
        </p:spPr>
        <p:txBody>
          <a:bodyPr vert="horz" lIns="91440" tIns="45720" rIns="91440" bIns="45720" rtlCol="0" anchor="ctr"/>
          <a:lstStyle>
            <a:lvl1pPr algn="ctr">
              <a:defRPr sz="1000" baseline="0">
                <a:solidFill>
                  <a:schemeClr val="tx2">
                    <a:lumMod val="40000"/>
                    <a:lumOff val="60000"/>
                  </a:schemeClr>
                </a:solidFill>
                <a:latin typeface="Book Antiqua" pitchFamily="18" charset="0"/>
              </a:defRPr>
            </a:lvl1pPr>
          </a:lstStyle>
          <a:p>
            <a:r>
              <a:rPr lang="it-IT"/>
              <a:t>Charm++ Tutorial</a:t>
            </a:r>
            <a:endParaRPr lang="en-US" dirty="0"/>
          </a:p>
        </p:txBody>
      </p:sp>
      <p:sp>
        <p:nvSpPr>
          <p:cNvPr id="6" name="Slide Number Placeholder 5"/>
          <p:cNvSpPr>
            <a:spLocks noGrp="1"/>
          </p:cNvSpPr>
          <p:nvPr>
            <p:ph type="sldNum" sz="quarter" idx="4"/>
          </p:nvPr>
        </p:nvSpPr>
        <p:spPr>
          <a:xfrm>
            <a:off x="9905998" y="6356351"/>
            <a:ext cx="1288461" cy="365125"/>
          </a:xfrm>
          <a:prstGeom prst="rect">
            <a:avLst/>
          </a:prstGeom>
        </p:spPr>
        <p:txBody>
          <a:bodyPr vert="horz" lIns="91440" tIns="45720" rIns="91440" bIns="45720" rtlCol="0" anchor="ctr"/>
          <a:lstStyle>
            <a:lvl1pPr algn="r">
              <a:defRPr sz="1000" baseline="0">
                <a:solidFill>
                  <a:schemeClr val="tx1">
                    <a:tint val="75000"/>
                  </a:schemeClr>
                </a:solidFill>
                <a:latin typeface="Book Antiqua" pitchFamily="18" charset="0"/>
              </a:defRPr>
            </a:lvl1pPr>
          </a:lstStyle>
          <a:p>
            <a:fld id="{CFC44A27-8FBD-E742-A40B-F519DB996467}" type="slidenum">
              <a:rPr lang="en-US" smtClean="0"/>
              <a:t>‹#›</a:t>
            </a:fld>
            <a:endParaRPr lang="en-US"/>
          </a:p>
        </p:txBody>
      </p:sp>
      <p:pic>
        <p:nvPicPr>
          <p:cNvPr id="8" name="Picture 7"/>
          <p:cNvPicPr>
            <a:picLocks noChangeAspect="1"/>
          </p:cNvPicPr>
          <p:nvPr/>
        </p:nvPicPr>
        <p:blipFill>
          <a:blip r:embed="rId52">
            <a:extLst>
              <a:ext uri="{28A0092B-C50C-407E-A947-70E740481C1C}">
                <a14:useLocalDpi xmlns:a14="http://schemas.microsoft.com/office/drawing/2010/main" val="0"/>
              </a:ext>
            </a:extLst>
          </a:blip>
          <a:stretch>
            <a:fillRect/>
          </a:stretch>
        </p:blipFill>
        <p:spPr bwMode="auto">
          <a:xfrm>
            <a:off x="11468746" y="6004707"/>
            <a:ext cx="586458" cy="742454"/>
          </a:xfrm>
          <a:prstGeom prst="rect">
            <a:avLst/>
          </a:prstGeom>
          <a:noFill/>
          <a:ln w="9525">
            <a:noFill/>
            <a:miter lim="800000"/>
            <a:headEnd/>
            <a:tailEnd/>
          </a:ln>
        </p:spPr>
      </p:pic>
      <p:pic>
        <p:nvPicPr>
          <p:cNvPr id="7" name="Picture 6"/>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flipH="1">
            <a:off x="74604" y="5987615"/>
            <a:ext cx="774472" cy="774472"/>
          </a:xfrm>
          <a:prstGeom prst="rect">
            <a:avLst/>
          </a:prstGeom>
        </p:spPr>
      </p:pic>
    </p:spTree>
    <p:extLst>
      <p:ext uri="{BB962C8B-B14F-4D97-AF65-F5344CB8AC3E}">
        <p14:creationId xmlns:p14="http://schemas.microsoft.com/office/powerpoint/2010/main" val="17357628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Lst>
  <p:transition>
    <p:fade/>
  </p:transition>
  <p:hf hdr="0" dt="0"/>
  <p:txStyles>
    <p:titleStyle>
      <a:lvl1pPr algn="ctr" defTabSz="914400" rtl="0" eaLnBrk="1" latinLnBrk="0" hangingPunct="1">
        <a:spcBef>
          <a:spcPct val="0"/>
        </a:spcBef>
        <a:buNone/>
        <a:defRPr sz="4000" kern="1200" baseline="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baseline="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oleObject" Target="../embeddings/oleObject2.bin"/><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oleObject" Target="../embeddings/oleObject3.bin"/><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video" Target="../media/media2.mpg"/><Relationship Id="rId2" Type="http://schemas.microsoft.com/office/2007/relationships/media" Target="../media/media2.mpg"/><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hyperlink" Target="https://charm.cs.illinois.edu/papers/14-30"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0.emf"/><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charm.cs.illinois.edu" TargetMode="External"/><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pPr fontAlgn="base">
              <a:spcAft>
                <a:spcPct val="0"/>
              </a:spcAft>
            </a:pPr>
            <a:r>
              <a:rPr lang="en-US" dirty="0">
                <a:solidFill>
                  <a:prstClr val="black"/>
                </a:solidFill>
                <a:latin typeface="Times New Roman" pitchFamily="18" charset="0"/>
              </a:rPr>
              <a:t>Charm++ Applications </a:t>
            </a:r>
            <a:br>
              <a:rPr lang="en-US" dirty="0">
                <a:solidFill>
                  <a:prstClr val="black"/>
                </a:solidFill>
                <a:latin typeface="Times New Roman" pitchFamily="18" charset="0"/>
              </a:rPr>
            </a:br>
            <a:r>
              <a:rPr lang="en-US" dirty="0">
                <a:solidFill>
                  <a:prstClr val="black"/>
                </a:solidFill>
                <a:latin typeface="Times New Roman" pitchFamily="18" charset="0"/>
              </a:rPr>
              <a:t>as case studies</a:t>
            </a:r>
            <a:endParaRPr lang="en-US" dirty="0"/>
          </a:p>
        </p:txBody>
      </p:sp>
      <p:sp>
        <p:nvSpPr>
          <p:cNvPr id="7" name="Subtitle 6"/>
          <p:cNvSpPr>
            <a:spLocks noGrp="1"/>
          </p:cNvSpPr>
          <p:nvPr>
            <p:ph type="subTitle" idx="1"/>
          </p:nvPr>
        </p:nvSpPr>
        <p:spPr/>
        <p:txBody>
          <a:bodyPr/>
          <a:lstStyle/>
          <a:p>
            <a:r>
              <a:rPr lang="en-US" dirty="0">
                <a:solidFill>
                  <a:prstClr val="black"/>
                </a:solidFill>
                <a:latin typeface="Times New Roman" pitchFamily="18" charset="0"/>
              </a:rPr>
              <a:t>Only brief overview today</a:t>
            </a:r>
          </a:p>
          <a:p>
            <a:endParaRPr lang="en-US" dirty="0"/>
          </a:p>
        </p:txBody>
      </p:sp>
      <p:sp>
        <p:nvSpPr>
          <p:cNvPr id="2" name="Footer Placeholder 1"/>
          <p:cNvSpPr>
            <a:spLocks noGrp="1"/>
          </p:cNvSpPr>
          <p:nvPr>
            <p:ph type="ftr" sz="quarter" idx="11"/>
          </p:nvPr>
        </p:nvSpPr>
        <p:spPr/>
        <p:txBody>
          <a:bodyPr/>
          <a:lstStyle/>
          <a:p>
            <a:pPr>
              <a:defRPr/>
            </a:pPr>
            <a:r>
              <a:rPr lang="en-US">
                <a:solidFill>
                  <a:srgbClr val="575F6D">
                    <a:lumMod val="40000"/>
                    <a:lumOff val="60000"/>
                  </a:srgbClr>
                </a:solidFill>
              </a:rPr>
              <a:t>Charm++ Tutorial</a:t>
            </a:r>
            <a:endParaRPr lang="en-US" dirty="0">
              <a:solidFill>
                <a:srgbClr val="575F6D">
                  <a:lumMod val="40000"/>
                  <a:lumOff val="60000"/>
                </a:srgbClr>
              </a:solidFill>
            </a:endParaRPr>
          </a:p>
        </p:txBody>
      </p:sp>
      <p:sp>
        <p:nvSpPr>
          <p:cNvPr id="4" name="Slide Number Placeholder 3"/>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rPr>
              <a:pPr>
                <a:defRPr/>
              </a:pPr>
              <a:t>1</a:t>
            </a:fld>
            <a:endParaRPr lang="en-US" dirty="0">
              <a:solidFill>
                <a:prstClr val="black">
                  <a:tint val="75000"/>
                </a:prstClr>
              </a:solidFill>
            </a:endParaRPr>
          </a:p>
        </p:txBody>
      </p:sp>
    </p:spTree>
    <p:extLst>
      <p:ext uri="{BB962C8B-B14F-4D97-AF65-F5344CB8AC3E}">
        <p14:creationId xmlns:p14="http://schemas.microsoft.com/office/powerpoint/2010/main" val="231396427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CFDAC785-BA09-401C-1D18-9AF6B53D0941}"/>
              </a:ext>
            </a:extLst>
          </p:cNvPr>
          <p:cNvSpPr>
            <a:spLocks noGrp="1"/>
          </p:cNvSpPr>
          <p:nvPr>
            <p:ph type="ftr" sz="quarter" idx="11"/>
          </p:nvPr>
        </p:nvSpPr>
        <p:spPr/>
        <p:txBody>
          <a:bodyPr/>
          <a:lstStyle/>
          <a:p>
            <a:r>
              <a:rPr lang="en-US" altLang="en-US"/>
              <a:t>Charm++ Tutorial</a:t>
            </a:r>
          </a:p>
        </p:txBody>
      </p:sp>
      <p:sp>
        <p:nvSpPr>
          <p:cNvPr id="4" name="Slide Number Placeholder 5">
            <a:extLst>
              <a:ext uri="{FF2B5EF4-FFF2-40B4-BE49-F238E27FC236}">
                <a16:creationId xmlns:a16="http://schemas.microsoft.com/office/drawing/2014/main" id="{AF480748-8625-1AD8-C518-51346E52EA45}"/>
              </a:ext>
            </a:extLst>
          </p:cNvPr>
          <p:cNvSpPr>
            <a:spLocks noGrp="1"/>
          </p:cNvSpPr>
          <p:nvPr>
            <p:ph type="sldNum" sz="quarter" idx="12"/>
          </p:nvPr>
        </p:nvSpPr>
        <p:spPr/>
        <p:txBody>
          <a:bodyPr/>
          <a:lstStyle/>
          <a:p>
            <a:fld id="{1224EBCF-C0B9-5E4A-98DB-0AA728ED2527}" type="slidenum">
              <a:rPr lang="en-US" altLang="en-US"/>
              <a:pPr/>
              <a:t>10</a:t>
            </a:fld>
            <a:endParaRPr lang="en-US" altLang="en-US"/>
          </a:p>
        </p:txBody>
      </p:sp>
      <p:sp>
        <p:nvSpPr>
          <p:cNvPr id="71682" name="Rectangle 2">
            <a:extLst>
              <a:ext uri="{FF2B5EF4-FFF2-40B4-BE49-F238E27FC236}">
                <a16:creationId xmlns:a16="http://schemas.microsoft.com/office/drawing/2014/main" id="{881E8459-5CE6-EDAB-D147-7F125053ACB5}"/>
              </a:ext>
            </a:extLst>
          </p:cNvPr>
          <p:cNvSpPr>
            <a:spLocks noGrp="1" noChangeArrowheads="1"/>
          </p:cNvSpPr>
          <p:nvPr>
            <p:ph type="title"/>
          </p:nvPr>
        </p:nvSpPr>
        <p:spPr/>
        <p:txBody>
          <a:bodyPr/>
          <a:lstStyle/>
          <a:p>
            <a:r>
              <a:rPr lang="en-US" altLang="en-US"/>
              <a:t>Grainsize and Amdahls’s law</a:t>
            </a:r>
          </a:p>
        </p:txBody>
      </p:sp>
      <p:sp>
        <p:nvSpPr>
          <p:cNvPr id="71683" name="Rectangle 3">
            <a:extLst>
              <a:ext uri="{FF2B5EF4-FFF2-40B4-BE49-F238E27FC236}">
                <a16:creationId xmlns:a16="http://schemas.microsoft.com/office/drawing/2014/main" id="{E71675AE-7C68-7014-1E39-DBAE1D050176}"/>
              </a:ext>
            </a:extLst>
          </p:cNvPr>
          <p:cNvSpPr>
            <a:spLocks noGrp="1" noChangeArrowheads="1"/>
          </p:cNvSpPr>
          <p:nvPr>
            <p:ph type="body" idx="1"/>
          </p:nvPr>
        </p:nvSpPr>
        <p:spPr/>
        <p:txBody>
          <a:bodyPr/>
          <a:lstStyle/>
          <a:p>
            <a:r>
              <a:rPr lang="en-US" altLang="en-US"/>
              <a:t>A variant of Amdahl’s law, for objects:</a:t>
            </a:r>
          </a:p>
          <a:p>
            <a:pPr lvl="1"/>
            <a:r>
              <a:rPr lang="en-US" altLang="en-US"/>
              <a:t>The fastest time can be no shorter than the time for the biggest single object!</a:t>
            </a:r>
          </a:p>
          <a:p>
            <a:r>
              <a:rPr lang="en-US" altLang="en-US"/>
              <a:t>How did it apply to us?</a:t>
            </a:r>
          </a:p>
          <a:p>
            <a:pPr lvl="1"/>
            <a:r>
              <a:rPr lang="en-US" altLang="en-US"/>
              <a:t>Sequential step time was 57 seconds</a:t>
            </a:r>
          </a:p>
          <a:p>
            <a:pPr lvl="1"/>
            <a:r>
              <a:rPr lang="en-US" altLang="en-US"/>
              <a:t>To run on 2k processors, no object should be more than 28 msecs. </a:t>
            </a:r>
          </a:p>
          <a:p>
            <a:pPr lvl="1"/>
            <a:r>
              <a:rPr lang="en-US" altLang="en-US"/>
              <a:t>Analysis using our tools showed:</a:t>
            </a:r>
          </a:p>
        </p:txBody>
      </p:sp>
      <p:pic>
        <p:nvPicPr>
          <p:cNvPr id="71684" name="Picture 4">
            <a:extLst>
              <a:ext uri="{FF2B5EF4-FFF2-40B4-BE49-F238E27FC236}">
                <a16:creationId xmlns:a16="http://schemas.microsoft.com/office/drawing/2014/main" id="{AF763686-66F6-5823-9BAE-41E351F00D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2209800"/>
            <a:ext cx="1676400" cy="132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049CB333-E368-C631-4788-C95A2CAE41F6}"/>
              </a:ext>
            </a:extLst>
          </p:cNvPr>
          <p:cNvSpPr>
            <a:spLocks noGrp="1"/>
          </p:cNvSpPr>
          <p:nvPr>
            <p:ph type="ftr" sz="quarter" idx="11"/>
          </p:nvPr>
        </p:nvSpPr>
        <p:spPr/>
        <p:txBody>
          <a:bodyPr/>
          <a:lstStyle/>
          <a:p>
            <a:r>
              <a:rPr lang="en-US" altLang="en-US"/>
              <a:t>Charm++ Tutorial</a:t>
            </a:r>
          </a:p>
        </p:txBody>
      </p:sp>
      <p:sp>
        <p:nvSpPr>
          <p:cNvPr id="4" name="Slide Number Placeholder 4">
            <a:extLst>
              <a:ext uri="{FF2B5EF4-FFF2-40B4-BE49-F238E27FC236}">
                <a16:creationId xmlns:a16="http://schemas.microsoft.com/office/drawing/2014/main" id="{DE7A45B8-D992-2F23-D6A2-DD5D7DAC7553}"/>
              </a:ext>
            </a:extLst>
          </p:cNvPr>
          <p:cNvSpPr>
            <a:spLocks noGrp="1"/>
          </p:cNvSpPr>
          <p:nvPr>
            <p:ph type="sldNum" sz="quarter" idx="12"/>
          </p:nvPr>
        </p:nvSpPr>
        <p:spPr/>
        <p:txBody>
          <a:bodyPr/>
          <a:lstStyle/>
          <a:p>
            <a:fld id="{7DE9DB61-483F-094F-AF0B-515AA4FAE210}" type="slidenum">
              <a:rPr lang="en-US" altLang="en-US"/>
              <a:pPr/>
              <a:t>11</a:t>
            </a:fld>
            <a:endParaRPr lang="en-US" altLang="en-US"/>
          </a:p>
        </p:txBody>
      </p:sp>
      <p:sp>
        <p:nvSpPr>
          <p:cNvPr id="72706" name="Rectangle 2">
            <a:extLst>
              <a:ext uri="{FF2B5EF4-FFF2-40B4-BE49-F238E27FC236}">
                <a16:creationId xmlns:a16="http://schemas.microsoft.com/office/drawing/2014/main" id="{38B328D7-3E2D-A290-91DF-EE63B62AEE37}"/>
              </a:ext>
            </a:extLst>
          </p:cNvPr>
          <p:cNvSpPr>
            <a:spLocks noGrp="1" noChangeArrowheads="1"/>
          </p:cNvSpPr>
          <p:nvPr>
            <p:ph type="title"/>
          </p:nvPr>
        </p:nvSpPr>
        <p:spPr/>
        <p:txBody>
          <a:bodyPr/>
          <a:lstStyle/>
          <a:p>
            <a:r>
              <a:rPr lang="en-US" altLang="en-US"/>
              <a:t>Grainsize analysis</a:t>
            </a:r>
          </a:p>
        </p:txBody>
      </p:sp>
      <p:graphicFrame>
        <p:nvGraphicFramePr>
          <p:cNvPr id="72707" name="Object 3">
            <a:extLst>
              <a:ext uri="{FF2B5EF4-FFF2-40B4-BE49-F238E27FC236}">
                <a16:creationId xmlns:a16="http://schemas.microsoft.com/office/drawing/2014/main" id="{8F34BCC4-C6D2-7532-95FD-687279CE708E}"/>
              </a:ext>
            </a:extLst>
          </p:cNvPr>
          <p:cNvGraphicFramePr>
            <a:graphicFrameLocks noChangeAspect="1"/>
          </p:cNvGraphicFramePr>
          <p:nvPr/>
        </p:nvGraphicFramePr>
        <p:xfrm>
          <a:off x="1828800" y="1524001"/>
          <a:ext cx="5854700" cy="4481513"/>
        </p:xfrm>
        <a:graphic>
          <a:graphicData uri="http://schemas.openxmlformats.org/presentationml/2006/ole">
            <mc:AlternateContent xmlns:mc="http://schemas.openxmlformats.org/markup-compatibility/2006">
              <mc:Choice xmlns:v="urn:schemas-microsoft-com:vml" Requires="v">
                <p:oleObj name="Worksheet" r:id="rId2" imgW="9702800" imgH="7569200" progId="Excel.Sheet.8">
                  <p:embed/>
                </p:oleObj>
              </mc:Choice>
              <mc:Fallback>
                <p:oleObj name="Worksheet" r:id="rId2" imgW="9702800" imgH="7569200" progId="Excel.Sheet.8">
                  <p:embed/>
                  <p:pic>
                    <p:nvPicPr>
                      <p:cNvPr id="72707" name="Object 3">
                        <a:extLst>
                          <a:ext uri="{FF2B5EF4-FFF2-40B4-BE49-F238E27FC236}">
                            <a16:creationId xmlns:a16="http://schemas.microsoft.com/office/drawing/2014/main" id="{8F34BCC4-C6D2-7532-95FD-687279CE7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1"/>
                        <a:ext cx="5854700" cy="448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08" name="Text Box 4">
            <a:extLst>
              <a:ext uri="{FF2B5EF4-FFF2-40B4-BE49-F238E27FC236}">
                <a16:creationId xmlns:a16="http://schemas.microsoft.com/office/drawing/2014/main" id="{353A0407-D42D-5273-F40B-B6255911898C}"/>
              </a:ext>
            </a:extLst>
          </p:cNvPr>
          <p:cNvSpPr txBox="1">
            <a:spLocks noChangeArrowheads="1"/>
          </p:cNvSpPr>
          <p:nvPr/>
        </p:nvSpPr>
        <p:spPr bwMode="auto">
          <a:xfrm>
            <a:off x="8000999" y="1981199"/>
            <a:ext cx="2243831" cy="2135200"/>
          </a:xfrm>
          <a:prstGeom prst="rect">
            <a:avLst/>
          </a:prstGeom>
          <a:solidFill>
            <a:srgbClr val="CCECFF"/>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70000"/>
              </a:lnSpc>
              <a:spcBef>
                <a:spcPct val="50000"/>
              </a:spcBef>
            </a:pPr>
            <a:r>
              <a:rPr lang="en-US" altLang="en-US" dirty="0">
                <a:solidFill>
                  <a:schemeClr val="accent1"/>
                </a:solidFill>
              </a:rPr>
              <a:t>Solution: </a:t>
            </a:r>
          </a:p>
          <a:p>
            <a:pPr>
              <a:lnSpc>
                <a:spcPct val="70000"/>
              </a:lnSpc>
              <a:spcBef>
                <a:spcPct val="50000"/>
              </a:spcBef>
            </a:pPr>
            <a:r>
              <a:rPr lang="en-US" altLang="en-US" dirty="0">
                <a:solidFill>
                  <a:schemeClr val="accent1"/>
                </a:solidFill>
              </a:rPr>
              <a:t>Split compute objects that may have too much work:</a:t>
            </a:r>
          </a:p>
          <a:p>
            <a:pPr>
              <a:lnSpc>
                <a:spcPct val="70000"/>
              </a:lnSpc>
              <a:spcBef>
                <a:spcPct val="50000"/>
              </a:spcBef>
            </a:pPr>
            <a:r>
              <a:rPr lang="en-US" altLang="en-US" dirty="0">
                <a:solidFill>
                  <a:schemeClr val="accent1"/>
                </a:solidFill>
              </a:rPr>
              <a:t>using a heuristics based on number of interacting atoms</a:t>
            </a:r>
          </a:p>
        </p:txBody>
      </p:sp>
      <p:sp>
        <p:nvSpPr>
          <p:cNvPr id="72709" name="Oval 5">
            <a:extLst>
              <a:ext uri="{FF2B5EF4-FFF2-40B4-BE49-F238E27FC236}">
                <a16:creationId xmlns:a16="http://schemas.microsoft.com/office/drawing/2014/main" id="{F011CF4E-62FB-9B19-E60E-C6BDE80AE8BB}"/>
              </a:ext>
            </a:extLst>
          </p:cNvPr>
          <p:cNvSpPr>
            <a:spLocks noChangeArrowheads="1"/>
          </p:cNvSpPr>
          <p:nvPr/>
        </p:nvSpPr>
        <p:spPr bwMode="auto">
          <a:xfrm>
            <a:off x="4876800" y="4267200"/>
            <a:ext cx="2438400" cy="14478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0000">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0" name="Text Box 6">
            <a:extLst>
              <a:ext uri="{FF2B5EF4-FFF2-40B4-BE49-F238E27FC236}">
                <a16:creationId xmlns:a16="http://schemas.microsoft.com/office/drawing/2014/main" id="{3392B24D-D9C8-E78B-4F00-4A5462A2D532}"/>
              </a:ext>
            </a:extLst>
          </p:cNvPr>
          <p:cNvSpPr txBox="1">
            <a:spLocks noChangeArrowheads="1"/>
          </p:cNvSpPr>
          <p:nvPr/>
        </p:nvSpPr>
        <p:spPr bwMode="auto">
          <a:xfrm>
            <a:off x="7848600" y="5791200"/>
            <a:ext cx="1905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CC0000"/>
                </a:solidFill>
              </a:rPr>
              <a:t>Problem</a:t>
            </a:r>
          </a:p>
        </p:txBody>
      </p:sp>
      <p:sp>
        <p:nvSpPr>
          <p:cNvPr id="72711" name="Line 7">
            <a:extLst>
              <a:ext uri="{FF2B5EF4-FFF2-40B4-BE49-F238E27FC236}">
                <a16:creationId xmlns:a16="http://schemas.microsoft.com/office/drawing/2014/main" id="{6438A5C8-7FE7-651E-7E0E-DC3F38E93AFD}"/>
              </a:ext>
            </a:extLst>
          </p:cNvPr>
          <p:cNvSpPr>
            <a:spLocks noChangeShapeType="1"/>
          </p:cNvSpPr>
          <p:nvPr/>
        </p:nvSpPr>
        <p:spPr bwMode="auto">
          <a:xfrm flipH="1" flipV="1">
            <a:off x="6934200" y="5486400"/>
            <a:ext cx="914400" cy="53340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270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7271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7271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72708"/>
                                        </p:tgtEl>
                                        <p:attrNameLst>
                                          <p:attrName>style.visibility</p:attrName>
                                        </p:attrNameLst>
                                      </p:cBhvr>
                                      <p:to>
                                        <p:strVal val="visible"/>
                                      </p:to>
                                    </p:set>
                                    <p:anim calcmode="lin" valueType="num">
                                      <p:cBhvr additive="base">
                                        <p:cTn id="17" dur="500" fill="hold"/>
                                        <p:tgtEl>
                                          <p:spTgt spid="72708"/>
                                        </p:tgtEl>
                                        <p:attrNameLst>
                                          <p:attrName>ppt_x</p:attrName>
                                        </p:attrNameLst>
                                      </p:cBhvr>
                                      <p:tavLst>
                                        <p:tav tm="0">
                                          <p:val>
                                            <p:strVal val="1+#ppt_w/2"/>
                                          </p:val>
                                        </p:tav>
                                        <p:tav tm="100000">
                                          <p:val>
                                            <p:strVal val="#ppt_x"/>
                                          </p:val>
                                        </p:tav>
                                      </p:tavLst>
                                    </p:anim>
                                    <p:anim calcmode="lin" valueType="num">
                                      <p:cBhvr additive="base">
                                        <p:cTn id="18" dur="500" fill="hold"/>
                                        <p:tgtEl>
                                          <p:spTgt spid="727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Footer Placeholder 4">
            <a:extLst>
              <a:ext uri="{FF2B5EF4-FFF2-40B4-BE49-F238E27FC236}">
                <a16:creationId xmlns:a16="http://schemas.microsoft.com/office/drawing/2014/main" id="{983B1C7C-01AF-B377-95C5-62300481319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a:solidFill>
                  <a:srgbClr val="99FF33"/>
                </a:solidFill>
              </a:rPr>
              <a:t>Charm++ Tutorial</a:t>
            </a:r>
          </a:p>
        </p:txBody>
      </p:sp>
      <p:sp>
        <p:nvSpPr>
          <p:cNvPr id="23556" name="Slide Number Placeholder 5">
            <a:extLst>
              <a:ext uri="{FF2B5EF4-FFF2-40B4-BE49-F238E27FC236}">
                <a16:creationId xmlns:a16="http://schemas.microsoft.com/office/drawing/2014/main" id="{B47C4281-4AF3-6C81-46CD-95F39039870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94E2992-B0BD-FC44-8A36-B426C1C52165}" type="slidenum">
              <a:rPr lang="en-US" altLang="en-US" sz="1400">
                <a:solidFill>
                  <a:srgbClr val="99FF33"/>
                </a:solidFill>
              </a:rPr>
              <a:pPr eaLnBrk="1" hangingPunct="1"/>
              <a:t>12</a:t>
            </a:fld>
            <a:endParaRPr lang="en-US" altLang="en-US" sz="1400">
              <a:solidFill>
                <a:srgbClr val="99FF33"/>
              </a:solidFill>
            </a:endParaRPr>
          </a:p>
        </p:txBody>
      </p:sp>
      <p:pic>
        <p:nvPicPr>
          <p:cNvPr id="450562" name="Picture 2" descr="0929">
            <a:extLst>
              <a:ext uri="{FF2B5EF4-FFF2-40B4-BE49-F238E27FC236}">
                <a16:creationId xmlns:a16="http://schemas.microsoft.com/office/drawing/2014/main" id="{4B258C60-A7AE-BBC8-4B66-DFDA4E742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581401"/>
            <a:ext cx="4095750"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63" name="Rectangle 3">
            <a:extLst>
              <a:ext uri="{FF2B5EF4-FFF2-40B4-BE49-F238E27FC236}">
                <a16:creationId xmlns:a16="http://schemas.microsoft.com/office/drawing/2014/main" id="{F189C2B5-7AF6-9968-D12F-4B30FC38EB8B}"/>
              </a:ext>
            </a:extLst>
          </p:cNvPr>
          <p:cNvSpPr>
            <a:spLocks noChangeArrowheads="1"/>
          </p:cNvSpPr>
          <p:nvPr/>
        </p:nvSpPr>
        <p:spPr bwMode="auto">
          <a:xfrm>
            <a:off x="1752600" y="3886200"/>
            <a:ext cx="4191000" cy="2590800"/>
          </a:xfrm>
          <a:prstGeom prst="rect">
            <a:avLst/>
          </a:prstGeom>
          <a:solidFill>
            <a:srgbClr val="CCFFFF"/>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59" name="Rectangle 4">
            <a:extLst>
              <a:ext uri="{FF2B5EF4-FFF2-40B4-BE49-F238E27FC236}">
                <a16:creationId xmlns:a16="http://schemas.microsoft.com/office/drawing/2014/main" id="{391F3A20-5383-18F9-CD46-50B25F57B88A}"/>
              </a:ext>
            </a:extLst>
          </p:cNvPr>
          <p:cNvSpPr>
            <a:spLocks noChangeArrowheads="1"/>
          </p:cNvSpPr>
          <p:nvPr/>
        </p:nvSpPr>
        <p:spPr bwMode="auto">
          <a:xfrm>
            <a:off x="1676400" y="1219200"/>
            <a:ext cx="3581400" cy="2590800"/>
          </a:xfrm>
          <a:prstGeom prst="rect">
            <a:avLst/>
          </a:prstGeom>
          <a:solidFill>
            <a:srgbClr val="CCFFFF"/>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60" name="Rectangle 5">
            <a:extLst>
              <a:ext uri="{FF2B5EF4-FFF2-40B4-BE49-F238E27FC236}">
                <a16:creationId xmlns:a16="http://schemas.microsoft.com/office/drawing/2014/main" id="{7F46A1F5-BFE4-2A6F-A191-0C89B4372974}"/>
              </a:ext>
            </a:extLst>
          </p:cNvPr>
          <p:cNvSpPr>
            <a:spLocks noGrp="1" noChangeArrowheads="1"/>
          </p:cNvSpPr>
          <p:nvPr>
            <p:ph type="title"/>
          </p:nvPr>
        </p:nvSpPr>
        <p:spPr>
          <a:xfrm>
            <a:off x="1973264" y="620030"/>
            <a:ext cx="8245475" cy="516620"/>
          </a:xfrm>
          <a:noFill/>
        </p:spPr>
        <p:txBody>
          <a:bodyPr vert="horz" lIns="81639" tIns="42452" rIns="81639" bIns="42452" rtlCol="0" anchor="b">
            <a:spAutoFit/>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sz="2800"/>
              <a:t>Fine Grained Decomposition on BlueGene</a:t>
            </a:r>
          </a:p>
        </p:txBody>
      </p:sp>
      <p:grpSp>
        <p:nvGrpSpPr>
          <p:cNvPr id="23561" name="Group 6">
            <a:extLst>
              <a:ext uri="{FF2B5EF4-FFF2-40B4-BE49-F238E27FC236}">
                <a16:creationId xmlns:a16="http://schemas.microsoft.com/office/drawing/2014/main" id="{2FD2FF50-8812-4D7E-DD02-FB9E03D82511}"/>
              </a:ext>
            </a:extLst>
          </p:cNvPr>
          <p:cNvGrpSpPr>
            <a:grpSpLocks/>
          </p:cNvGrpSpPr>
          <p:nvPr/>
        </p:nvGrpSpPr>
        <p:grpSpPr bwMode="auto">
          <a:xfrm>
            <a:off x="1828800" y="3962400"/>
            <a:ext cx="4038600" cy="2286000"/>
            <a:chOff x="816" y="1296"/>
            <a:chExt cx="3508" cy="2160"/>
          </a:xfrm>
        </p:grpSpPr>
        <p:sp>
          <p:nvSpPr>
            <p:cNvPr id="23598" name="Rectangle 7">
              <a:extLst>
                <a:ext uri="{FF2B5EF4-FFF2-40B4-BE49-F238E27FC236}">
                  <a16:creationId xmlns:a16="http://schemas.microsoft.com/office/drawing/2014/main" id="{78B4114E-1CB0-CF56-313D-5C098118A854}"/>
                </a:ext>
              </a:extLst>
            </p:cNvPr>
            <p:cNvSpPr>
              <a:spLocks noChangeArrowheads="1"/>
            </p:cNvSpPr>
            <p:nvPr/>
          </p:nvSpPr>
          <p:spPr bwMode="auto">
            <a:xfrm>
              <a:off x="1872" y="1300"/>
              <a:ext cx="311" cy="331"/>
            </a:xfrm>
            <a:prstGeom prst="rect">
              <a:avLst/>
            </a:prstGeom>
            <a:solidFill>
              <a:srgbClr val="7889FB"/>
            </a:solidFill>
            <a:ln w="12600">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99" name="Rectangle 8">
              <a:extLst>
                <a:ext uri="{FF2B5EF4-FFF2-40B4-BE49-F238E27FC236}">
                  <a16:creationId xmlns:a16="http://schemas.microsoft.com/office/drawing/2014/main" id="{A17C0D6D-79B9-1481-9E6E-047D2DFF2EEF}"/>
                </a:ext>
              </a:extLst>
            </p:cNvPr>
            <p:cNvSpPr>
              <a:spLocks noChangeArrowheads="1"/>
            </p:cNvSpPr>
            <p:nvPr/>
          </p:nvSpPr>
          <p:spPr bwMode="auto">
            <a:xfrm>
              <a:off x="1872" y="2208"/>
              <a:ext cx="348" cy="349"/>
            </a:xfrm>
            <a:prstGeom prst="rect">
              <a:avLst/>
            </a:prstGeom>
            <a:solidFill>
              <a:srgbClr val="D85E46"/>
            </a:solidFill>
            <a:ln w="12600">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600" name="Rectangle 9">
              <a:extLst>
                <a:ext uri="{FF2B5EF4-FFF2-40B4-BE49-F238E27FC236}">
                  <a16:creationId xmlns:a16="http://schemas.microsoft.com/office/drawing/2014/main" id="{2C1FE3F3-8813-6A93-EAFC-5E093C5E8796}"/>
                </a:ext>
              </a:extLst>
            </p:cNvPr>
            <p:cNvSpPr>
              <a:spLocks noChangeArrowheads="1"/>
            </p:cNvSpPr>
            <p:nvPr/>
          </p:nvSpPr>
          <p:spPr bwMode="auto">
            <a:xfrm>
              <a:off x="1920" y="3119"/>
              <a:ext cx="311" cy="331"/>
            </a:xfrm>
            <a:prstGeom prst="rect">
              <a:avLst/>
            </a:prstGeom>
            <a:solidFill>
              <a:srgbClr val="7889FB"/>
            </a:solidFill>
            <a:ln w="12600">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601" name="Rectangle 10">
              <a:extLst>
                <a:ext uri="{FF2B5EF4-FFF2-40B4-BE49-F238E27FC236}">
                  <a16:creationId xmlns:a16="http://schemas.microsoft.com/office/drawing/2014/main" id="{5F78648E-2D67-092D-75A7-590B7ABCDD0C}"/>
                </a:ext>
              </a:extLst>
            </p:cNvPr>
            <p:cNvSpPr>
              <a:spLocks noChangeArrowheads="1"/>
            </p:cNvSpPr>
            <p:nvPr/>
          </p:nvSpPr>
          <p:spPr bwMode="auto">
            <a:xfrm>
              <a:off x="2856" y="1296"/>
              <a:ext cx="312" cy="331"/>
            </a:xfrm>
            <a:prstGeom prst="rect">
              <a:avLst/>
            </a:prstGeom>
            <a:solidFill>
              <a:srgbClr val="7889FB"/>
            </a:solidFill>
            <a:ln w="12600">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602" name="Rectangle 11">
              <a:extLst>
                <a:ext uri="{FF2B5EF4-FFF2-40B4-BE49-F238E27FC236}">
                  <a16:creationId xmlns:a16="http://schemas.microsoft.com/office/drawing/2014/main" id="{7948A776-DBC0-68DA-6994-6B003E76CDD1}"/>
                </a:ext>
              </a:extLst>
            </p:cNvPr>
            <p:cNvSpPr>
              <a:spLocks noChangeArrowheads="1"/>
            </p:cNvSpPr>
            <p:nvPr/>
          </p:nvSpPr>
          <p:spPr bwMode="auto">
            <a:xfrm>
              <a:off x="2856" y="3125"/>
              <a:ext cx="312" cy="331"/>
            </a:xfrm>
            <a:prstGeom prst="rect">
              <a:avLst/>
            </a:prstGeom>
            <a:solidFill>
              <a:srgbClr val="7889FB"/>
            </a:solidFill>
            <a:ln w="12600">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603" name="Rectangle 12">
              <a:extLst>
                <a:ext uri="{FF2B5EF4-FFF2-40B4-BE49-F238E27FC236}">
                  <a16:creationId xmlns:a16="http://schemas.microsoft.com/office/drawing/2014/main" id="{84225FA5-5C72-A8A3-0B76-3C80736F4FC3}"/>
                </a:ext>
              </a:extLst>
            </p:cNvPr>
            <p:cNvSpPr>
              <a:spLocks noChangeArrowheads="1"/>
            </p:cNvSpPr>
            <p:nvPr/>
          </p:nvSpPr>
          <p:spPr bwMode="auto">
            <a:xfrm>
              <a:off x="2856" y="2208"/>
              <a:ext cx="312" cy="331"/>
            </a:xfrm>
            <a:prstGeom prst="rect">
              <a:avLst/>
            </a:prstGeom>
            <a:solidFill>
              <a:srgbClr val="F6A8F4"/>
            </a:solidFill>
            <a:ln w="12600">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604" name="AutoShape 13">
              <a:extLst>
                <a:ext uri="{FF2B5EF4-FFF2-40B4-BE49-F238E27FC236}">
                  <a16:creationId xmlns:a16="http://schemas.microsoft.com/office/drawing/2014/main" id="{55826718-46A9-5FFE-BA1A-35B2FB63B1AF}"/>
                </a:ext>
              </a:extLst>
            </p:cNvPr>
            <p:cNvSpPr>
              <a:spLocks noChangeArrowheads="1"/>
            </p:cNvSpPr>
            <p:nvPr/>
          </p:nvSpPr>
          <p:spPr bwMode="auto">
            <a:xfrm>
              <a:off x="1296" y="2255"/>
              <a:ext cx="348" cy="219"/>
            </a:xfrm>
            <a:prstGeom prst="diamond">
              <a:avLst/>
            </a:prstGeom>
            <a:solidFill>
              <a:srgbClr val="D85E46"/>
            </a:solidFill>
            <a:ln w="12600">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605" name="AutoShape 14">
              <a:extLst>
                <a:ext uri="{FF2B5EF4-FFF2-40B4-BE49-F238E27FC236}">
                  <a16:creationId xmlns:a16="http://schemas.microsoft.com/office/drawing/2014/main" id="{D4061210-BA83-9617-DC18-ED95C1DA5B2B}"/>
                </a:ext>
              </a:extLst>
            </p:cNvPr>
            <p:cNvSpPr>
              <a:spLocks noChangeArrowheads="1"/>
            </p:cNvSpPr>
            <p:nvPr/>
          </p:nvSpPr>
          <p:spPr bwMode="auto">
            <a:xfrm>
              <a:off x="1680" y="2640"/>
              <a:ext cx="240" cy="144"/>
            </a:xfrm>
            <a:prstGeom prst="diamond">
              <a:avLst/>
            </a:prstGeom>
            <a:solidFill>
              <a:srgbClr val="F6A8F4"/>
            </a:solidFill>
            <a:ln w="12600">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606" name="AutoShape 15">
              <a:extLst>
                <a:ext uri="{FF2B5EF4-FFF2-40B4-BE49-F238E27FC236}">
                  <a16:creationId xmlns:a16="http://schemas.microsoft.com/office/drawing/2014/main" id="{BDA276EA-9B19-D54B-EB4B-9D7C22E7624D}"/>
                </a:ext>
              </a:extLst>
            </p:cNvPr>
            <p:cNvSpPr>
              <a:spLocks noChangeArrowheads="1"/>
            </p:cNvSpPr>
            <p:nvPr/>
          </p:nvSpPr>
          <p:spPr bwMode="auto">
            <a:xfrm>
              <a:off x="3360" y="2303"/>
              <a:ext cx="348" cy="219"/>
            </a:xfrm>
            <a:prstGeom prst="diamond">
              <a:avLst/>
            </a:prstGeom>
            <a:solidFill>
              <a:srgbClr val="F6A8F4"/>
            </a:solidFill>
            <a:ln w="12600">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607" name="Line 16">
              <a:extLst>
                <a:ext uri="{FF2B5EF4-FFF2-40B4-BE49-F238E27FC236}">
                  <a16:creationId xmlns:a16="http://schemas.microsoft.com/office/drawing/2014/main" id="{A5403293-513C-F9D2-5054-8290BEE57614}"/>
                </a:ext>
              </a:extLst>
            </p:cNvPr>
            <p:cNvSpPr>
              <a:spLocks noChangeShapeType="1"/>
            </p:cNvSpPr>
            <p:nvPr/>
          </p:nvSpPr>
          <p:spPr bwMode="auto">
            <a:xfrm>
              <a:off x="1456" y="2515"/>
              <a:ext cx="348" cy="0"/>
            </a:xfrm>
            <a:prstGeom prst="line">
              <a:avLst/>
            </a:prstGeom>
            <a:noFill/>
            <a:ln w="28440">
              <a:solidFill>
                <a:srgbClr val="FFFFFF"/>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08" name="Line 17">
              <a:extLst>
                <a:ext uri="{FF2B5EF4-FFF2-40B4-BE49-F238E27FC236}">
                  <a16:creationId xmlns:a16="http://schemas.microsoft.com/office/drawing/2014/main" id="{3D21D7EA-4879-EC9F-E7B8-0093D3F00484}"/>
                </a:ext>
              </a:extLst>
            </p:cNvPr>
            <p:cNvSpPr>
              <a:spLocks noChangeShapeType="1"/>
            </p:cNvSpPr>
            <p:nvPr/>
          </p:nvSpPr>
          <p:spPr bwMode="auto">
            <a:xfrm>
              <a:off x="3590" y="2515"/>
              <a:ext cx="347" cy="0"/>
            </a:xfrm>
            <a:prstGeom prst="line">
              <a:avLst/>
            </a:prstGeom>
            <a:noFill/>
            <a:ln w="28440">
              <a:solidFill>
                <a:srgbClr val="FFFFFF"/>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09" name="Line 18">
              <a:extLst>
                <a:ext uri="{FF2B5EF4-FFF2-40B4-BE49-F238E27FC236}">
                  <a16:creationId xmlns:a16="http://schemas.microsoft.com/office/drawing/2014/main" id="{BE5E0F29-5720-7A9D-371F-73C27B360392}"/>
                </a:ext>
              </a:extLst>
            </p:cNvPr>
            <p:cNvSpPr>
              <a:spLocks noChangeShapeType="1"/>
            </p:cNvSpPr>
            <p:nvPr/>
          </p:nvSpPr>
          <p:spPr bwMode="auto">
            <a:xfrm flipH="1">
              <a:off x="2151" y="2645"/>
              <a:ext cx="394" cy="217"/>
            </a:xfrm>
            <a:prstGeom prst="line">
              <a:avLst/>
            </a:prstGeom>
            <a:noFill/>
            <a:ln w="38160">
              <a:solidFill>
                <a:srgbClr val="FFFFFF"/>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10" name="Line 19">
              <a:extLst>
                <a:ext uri="{FF2B5EF4-FFF2-40B4-BE49-F238E27FC236}">
                  <a16:creationId xmlns:a16="http://schemas.microsoft.com/office/drawing/2014/main" id="{F7467021-8D20-25C2-E13B-22B3D699BE46}"/>
                </a:ext>
              </a:extLst>
            </p:cNvPr>
            <p:cNvSpPr>
              <a:spLocks noChangeShapeType="1"/>
            </p:cNvSpPr>
            <p:nvPr/>
          </p:nvSpPr>
          <p:spPr bwMode="auto">
            <a:xfrm flipH="1">
              <a:off x="1543" y="2993"/>
              <a:ext cx="349" cy="174"/>
            </a:xfrm>
            <a:prstGeom prst="line">
              <a:avLst/>
            </a:prstGeom>
            <a:noFill/>
            <a:ln w="38160">
              <a:solidFill>
                <a:srgbClr val="FFFFFF"/>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11" name="Line 20">
              <a:extLst>
                <a:ext uri="{FF2B5EF4-FFF2-40B4-BE49-F238E27FC236}">
                  <a16:creationId xmlns:a16="http://schemas.microsoft.com/office/drawing/2014/main" id="{BCED07E0-796C-B39D-248F-05B0D76A3068}"/>
                </a:ext>
              </a:extLst>
            </p:cNvPr>
            <p:cNvSpPr>
              <a:spLocks noChangeShapeType="1"/>
            </p:cNvSpPr>
            <p:nvPr/>
          </p:nvSpPr>
          <p:spPr bwMode="auto">
            <a:xfrm flipH="1">
              <a:off x="3502" y="1688"/>
              <a:ext cx="436" cy="261"/>
            </a:xfrm>
            <a:prstGeom prst="line">
              <a:avLst/>
            </a:prstGeom>
            <a:noFill/>
            <a:ln w="38160">
              <a:solidFill>
                <a:srgbClr val="FFFFFF"/>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12" name="Line 21">
              <a:extLst>
                <a:ext uri="{FF2B5EF4-FFF2-40B4-BE49-F238E27FC236}">
                  <a16:creationId xmlns:a16="http://schemas.microsoft.com/office/drawing/2014/main" id="{72B277E1-0C01-0205-03B8-FC138758F6AE}"/>
                </a:ext>
              </a:extLst>
            </p:cNvPr>
            <p:cNvSpPr>
              <a:spLocks noChangeShapeType="1"/>
            </p:cNvSpPr>
            <p:nvPr/>
          </p:nvSpPr>
          <p:spPr bwMode="auto">
            <a:xfrm flipH="1">
              <a:off x="3885" y="1824"/>
              <a:ext cx="439" cy="218"/>
            </a:xfrm>
            <a:prstGeom prst="line">
              <a:avLst/>
            </a:prstGeom>
            <a:noFill/>
            <a:ln w="38160">
              <a:solidFill>
                <a:srgbClr val="FFFFFF"/>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13" name="Line 22">
              <a:extLst>
                <a:ext uri="{FF2B5EF4-FFF2-40B4-BE49-F238E27FC236}">
                  <a16:creationId xmlns:a16="http://schemas.microsoft.com/office/drawing/2014/main" id="{BC5581B6-7D8F-D613-8F47-4CEEC7599765}"/>
                </a:ext>
              </a:extLst>
            </p:cNvPr>
            <p:cNvSpPr>
              <a:spLocks noChangeShapeType="1"/>
            </p:cNvSpPr>
            <p:nvPr/>
          </p:nvSpPr>
          <p:spPr bwMode="auto">
            <a:xfrm>
              <a:off x="2718" y="1644"/>
              <a:ext cx="1" cy="261"/>
            </a:xfrm>
            <a:prstGeom prst="line">
              <a:avLst/>
            </a:prstGeom>
            <a:noFill/>
            <a:ln w="38160">
              <a:solidFill>
                <a:srgbClr val="FFFFFF"/>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14" name="Line 23">
              <a:extLst>
                <a:ext uri="{FF2B5EF4-FFF2-40B4-BE49-F238E27FC236}">
                  <a16:creationId xmlns:a16="http://schemas.microsoft.com/office/drawing/2014/main" id="{42B7C73C-A8F4-C283-FC68-9607FD7AFDCC}"/>
                </a:ext>
              </a:extLst>
            </p:cNvPr>
            <p:cNvSpPr>
              <a:spLocks noChangeShapeType="1"/>
            </p:cNvSpPr>
            <p:nvPr/>
          </p:nvSpPr>
          <p:spPr bwMode="auto">
            <a:xfrm>
              <a:off x="2718" y="2123"/>
              <a:ext cx="1" cy="174"/>
            </a:xfrm>
            <a:prstGeom prst="line">
              <a:avLst/>
            </a:prstGeom>
            <a:noFill/>
            <a:ln w="38160">
              <a:solidFill>
                <a:srgbClr val="FFFFFF"/>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15" name="Line 24">
              <a:extLst>
                <a:ext uri="{FF2B5EF4-FFF2-40B4-BE49-F238E27FC236}">
                  <a16:creationId xmlns:a16="http://schemas.microsoft.com/office/drawing/2014/main" id="{2E3E3F10-FC55-484D-5EF0-8E81A898AC97}"/>
                </a:ext>
              </a:extLst>
            </p:cNvPr>
            <p:cNvSpPr>
              <a:spLocks noChangeShapeType="1"/>
            </p:cNvSpPr>
            <p:nvPr/>
          </p:nvSpPr>
          <p:spPr bwMode="auto">
            <a:xfrm>
              <a:off x="2718" y="2645"/>
              <a:ext cx="1" cy="174"/>
            </a:xfrm>
            <a:prstGeom prst="line">
              <a:avLst/>
            </a:prstGeom>
            <a:noFill/>
            <a:ln w="38160">
              <a:solidFill>
                <a:srgbClr val="FFFFFF"/>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16" name="Line 25">
              <a:extLst>
                <a:ext uri="{FF2B5EF4-FFF2-40B4-BE49-F238E27FC236}">
                  <a16:creationId xmlns:a16="http://schemas.microsoft.com/office/drawing/2014/main" id="{1C97C43C-4D01-BEF1-5A66-25DD6F37F04B}"/>
                </a:ext>
              </a:extLst>
            </p:cNvPr>
            <p:cNvSpPr>
              <a:spLocks noChangeShapeType="1"/>
            </p:cNvSpPr>
            <p:nvPr/>
          </p:nvSpPr>
          <p:spPr bwMode="auto">
            <a:xfrm>
              <a:off x="2718" y="3037"/>
              <a:ext cx="0" cy="175"/>
            </a:xfrm>
            <a:prstGeom prst="line">
              <a:avLst/>
            </a:prstGeom>
            <a:noFill/>
            <a:ln w="38160">
              <a:solidFill>
                <a:srgbClr val="FFFFFF"/>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17" name="Line 26">
              <a:extLst>
                <a:ext uri="{FF2B5EF4-FFF2-40B4-BE49-F238E27FC236}">
                  <a16:creationId xmlns:a16="http://schemas.microsoft.com/office/drawing/2014/main" id="{BD3261DA-6D9E-6FB8-C44F-D39D10512E45}"/>
                </a:ext>
              </a:extLst>
            </p:cNvPr>
            <p:cNvSpPr>
              <a:spLocks noChangeShapeType="1"/>
            </p:cNvSpPr>
            <p:nvPr/>
          </p:nvSpPr>
          <p:spPr bwMode="auto">
            <a:xfrm>
              <a:off x="2110" y="2036"/>
              <a:ext cx="434" cy="261"/>
            </a:xfrm>
            <a:prstGeom prst="line">
              <a:avLst/>
            </a:prstGeom>
            <a:noFill/>
            <a:ln w="38160">
              <a:solidFill>
                <a:srgbClr val="FFFFFF"/>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18" name="Line 27">
              <a:extLst>
                <a:ext uri="{FF2B5EF4-FFF2-40B4-BE49-F238E27FC236}">
                  <a16:creationId xmlns:a16="http://schemas.microsoft.com/office/drawing/2014/main" id="{0947746D-503C-FC79-C17B-9793257BDB30}"/>
                </a:ext>
              </a:extLst>
            </p:cNvPr>
            <p:cNvSpPr>
              <a:spLocks noChangeShapeType="1"/>
            </p:cNvSpPr>
            <p:nvPr/>
          </p:nvSpPr>
          <p:spPr bwMode="auto">
            <a:xfrm>
              <a:off x="2893" y="2645"/>
              <a:ext cx="436" cy="261"/>
            </a:xfrm>
            <a:prstGeom prst="line">
              <a:avLst/>
            </a:prstGeom>
            <a:noFill/>
            <a:ln w="38160">
              <a:solidFill>
                <a:srgbClr val="FFFFFF"/>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19" name="Rectangle 28">
              <a:extLst>
                <a:ext uri="{FF2B5EF4-FFF2-40B4-BE49-F238E27FC236}">
                  <a16:creationId xmlns:a16="http://schemas.microsoft.com/office/drawing/2014/main" id="{FF99B183-5E66-1B2D-BE40-3B3F17F374C1}"/>
                </a:ext>
              </a:extLst>
            </p:cNvPr>
            <p:cNvSpPr>
              <a:spLocks noChangeArrowheads="1"/>
            </p:cNvSpPr>
            <p:nvPr/>
          </p:nvSpPr>
          <p:spPr bwMode="auto">
            <a:xfrm>
              <a:off x="3913" y="1296"/>
              <a:ext cx="311" cy="331"/>
            </a:xfrm>
            <a:prstGeom prst="rect">
              <a:avLst/>
            </a:prstGeom>
            <a:solidFill>
              <a:srgbClr val="7889FB"/>
            </a:solidFill>
            <a:ln w="12600">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620" name="Rectangle 29">
              <a:extLst>
                <a:ext uri="{FF2B5EF4-FFF2-40B4-BE49-F238E27FC236}">
                  <a16:creationId xmlns:a16="http://schemas.microsoft.com/office/drawing/2014/main" id="{271EF4B8-3C66-98AE-4DB0-EB98CF4DEA07}"/>
                </a:ext>
              </a:extLst>
            </p:cNvPr>
            <p:cNvSpPr>
              <a:spLocks noChangeArrowheads="1"/>
            </p:cNvSpPr>
            <p:nvPr/>
          </p:nvSpPr>
          <p:spPr bwMode="auto">
            <a:xfrm>
              <a:off x="3913" y="3125"/>
              <a:ext cx="311" cy="331"/>
            </a:xfrm>
            <a:prstGeom prst="rect">
              <a:avLst/>
            </a:prstGeom>
            <a:solidFill>
              <a:srgbClr val="7889FB"/>
            </a:solidFill>
            <a:ln w="12600">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621" name="Rectangle 30">
              <a:extLst>
                <a:ext uri="{FF2B5EF4-FFF2-40B4-BE49-F238E27FC236}">
                  <a16:creationId xmlns:a16="http://schemas.microsoft.com/office/drawing/2014/main" id="{3BD7DEA7-6F4E-74AC-6882-4C0CBAB4C998}"/>
                </a:ext>
              </a:extLst>
            </p:cNvPr>
            <p:cNvSpPr>
              <a:spLocks noChangeArrowheads="1"/>
            </p:cNvSpPr>
            <p:nvPr/>
          </p:nvSpPr>
          <p:spPr bwMode="auto">
            <a:xfrm>
              <a:off x="3913" y="2208"/>
              <a:ext cx="311" cy="331"/>
            </a:xfrm>
            <a:prstGeom prst="rect">
              <a:avLst/>
            </a:prstGeom>
            <a:solidFill>
              <a:srgbClr val="7889FB"/>
            </a:solidFill>
            <a:ln w="12600">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622" name="Rectangle 31">
              <a:extLst>
                <a:ext uri="{FF2B5EF4-FFF2-40B4-BE49-F238E27FC236}">
                  <a16:creationId xmlns:a16="http://schemas.microsoft.com/office/drawing/2014/main" id="{856BC341-B589-603C-9841-078FDAEE7E1C}"/>
                </a:ext>
              </a:extLst>
            </p:cNvPr>
            <p:cNvSpPr>
              <a:spLocks noChangeArrowheads="1"/>
            </p:cNvSpPr>
            <p:nvPr/>
          </p:nvSpPr>
          <p:spPr bwMode="auto">
            <a:xfrm>
              <a:off x="853" y="1296"/>
              <a:ext cx="311" cy="331"/>
            </a:xfrm>
            <a:prstGeom prst="rect">
              <a:avLst/>
            </a:prstGeom>
            <a:solidFill>
              <a:srgbClr val="7889FB"/>
            </a:solidFill>
            <a:ln w="12600">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623" name="Rectangle 32">
              <a:extLst>
                <a:ext uri="{FF2B5EF4-FFF2-40B4-BE49-F238E27FC236}">
                  <a16:creationId xmlns:a16="http://schemas.microsoft.com/office/drawing/2014/main" id="{5541E4B2-E624-55FA-114C-4FFE1D8D727B}"/>
                </a:ext>
              </a:extLst>
            </p:cNvPr>
            <p:cNvSpPr>
              <a:spLocks noChangeArrowheads="1"/>
            </p:cNvSpPr>
            <p:nvPr/>
          </p:nvSpPr>
          <p:spPr bwMode="auto">
            <a:xfrm>
              <a:off x="816" y="3125"/>
              <a:ext cx="311" cy="331"/>
            </a:xfrm>
            <a:prstGeom prst="rect">
              <a:avLst/>
            </a:prstGeom>
            <a:solidFill>
              <a:srgbClr val="7889FB"/>
            </a:solidFill>
            <a:ln w="12600">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624" name="Rectangle 33">
              <a:extLst>
                <a:ext uri="{FF2B5EF4-FFF2-40B4-BE49-F238E27FC236}">
                  <a16:creationId xmlns:a16="http://schemas.microsoft.com/office/drawing/2014/main" id="{309D97C9-5C00-6C78-1214-E6304A7677CF}"/>
                </a:ext>
              </a:extLst>
            </p:cNvPr>
            <p:cNvSpPr>
              <a:spLocks noChangeArrowheads="1"/>
            </p:cNvSpPr>
            <p:nvPr/>
          </p:nvSpPr>
          <p:spPr bwMode="auto">
            <a:xfrm>
              <a:off x="841" y="2213"/>
              <a:ext cx="311" cy="331"/>
            </a:xfrm>
            <a:prstGeom prst="rect">
              <a:avLst/>
            </a:prstGeom>
            <a:solidFill>
              <a:srgbClr val="7889FB"/>
            </a:solidFill>
            <a:ln w="12600">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625" name="Line 34">
              <a:extLst>
                <a:ext uri="{FF2B5EF4-FFF2-40B4-BE49-F238E27FC236}">
                  <a16:creationId xmlns:a16="http://schemas.microsoft.com/office/drawing/2014/main" id="{5D093F24-1C26-6529-6F28-1CBD2402192B}"/>
                </a:ext>
              </a:extLst>
            </p:cNvPr>
            <p:cNvSpPr>
              <a:spLocks noChangeShapeType="1"/>
            </p:cNvSpPr>
            <p:nvPr/>
          </p:nvSpPr>
          <p:spPr bwMode="auto">
            <a:xfrm>
              <a:off x="2304" y="1488"/>
              <a:ext cx="480" cy="1"/>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26" name="Line 35">
              <a:extLst>
                <a:ext uri="{FF2B5EF4-FFF2-40B4-BE49-F238E27FC236}">
                  <a16:creationId xmlns:a16="http://schemas.microsoft.com/office/drawing/2014/main" id="{7DC48651-AF17-CEAC-5B62-081C874D0AF9}"/>
                </a:ext>
              </a:extLst>
            </p:cNvPr>
            <p:cNvSpPr>
              <a:spLocks noChangeShapeType="1"/>
            </p:cNvSpPr>
            <p:nvPr/>
          </p:nvSpPr>
          <p:spPr bwMode="auto">
            <a:xfrm>
              <a:off x="2304" y="2351"/>
              <a:ext cx="480" cy="1"/>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27" name="Line 36">
              <a:extLst>
                <a:ext uri="{FF2B5EF4-FFF2-40B4-BE49-F238E27FC236}">
                  <a16:creationId xmlns:a16="http://schemas.microsoft.com/office/drawing/2014/main" id="{697DC23D-1A78-DAFB-5D48-3C7B0F3DA429}"/>
                </a:ext>
              </a:extLst>
            </p:cNvPr>
            <p:cNvSpPr>
              <a:spLocks noChangeShapeType="1"/>
            </p:cNvSpPr>
            <p:nvPr/>
          </p:nvSpPr>
          <p:spPr bwMode="auto">
            <a:xfrm>
              <a:off x="2304" y="3264"/>
              <a:ext cx="480" cy="0"/>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28" name="Line 37">
              <a:extLst>
                <a:ext uri="{FF2B5EF4-FFF2-40B4-BE49-F238E27FC236}">
                  <a16:creationId xmlns:a16="http://schemas.microsoft.com/office/drawing/2014/main" id="{5E19C8EF-EB1E-FF32-96A3-0F526BE3FDEC}"/>
                </a:ext>
              </a:extLst>
            </p:cNvPr>
            <p:cNvSpPr>
              <a:spLocks noChangeShapeType="1"/>
            </p:cNvSpPr>
            <p:nvPr/>
          </p:nvSpPr>
          <p:spPr bwMode="auto">
            <a:xfrm flipH="1">
              <a:off x="1679" y="2351"/>
              <a:ext cx="194" cy="1"/>
            </a:xfrm>
            <a:prstGeom prst="line">
              <a:avLst/>
            </a:prstGeom>
            <a:noFill/>
            <a:ln w="93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29" name="Line 38">
              <a:extLst>
                <a:ext uri="{FF2B5EF4-FFF2-40B4-BE49-F238E27FC236}">
                  <a16:creationId xmlns:a16="http://schemas.microsoft.com/office/drawing/2014/main" id="{301A29CF-C4B5-59EE-C4B8-97920CFF9601}"/>
                </a:ext>
              </a:extLst>
            </p:cNvPr>
            <p:cNvSpPr>
              <a:spLocks noChangeShapeType="1"/>
            </p:cNvSpPr>
            <p:nvPr/>
          </p:nvSpPr>
          <p:spPr bwMode="auto">
            <a:xfrm flipH="1">
              <a:off x="1151" y="2351"/>
              <a:ext cx="146" cy="1"/>
            </a:xfrm>
            <a:prstGeom prst="line">
              <a:avLst/>
            </a:prstGeom>
            <a:noFill/>
            <a:ln w="93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30" name="Line 39">
              <a:extLst>
                <a:ext uri="{FF2B5EF4-FFF2-40B4-BE49-F238E27FC236}">
                  <a16:creationId xmlns:a16="http://schemas.microsoft.com/office/drawing/2014/main" id="{9ED269E3-D603-5C95-5372-BEE6272C22F1}"/>
                </a:ext>
              </a:extLst>
            </p:cNvPr>
            <p:cNvSpPr>
              <a:spLocks noChangeShapeType="1"/>
            </p:cNvSpPr>
            <p:nvPr/>
          </p:nvSpPr>
          <p:spPr bwMode="auto">
            <a:xfrm flipH="1">
              <a:off x="1967" y="2447"/>
              <a:ext cx="818" cy="288"/>
            </a:xfrm>
            <a:prstGeom prst="line">
              <a:avLst/>
            </a:prstGeom>
            <a:noFill/>
            <a:ln w="93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31" name="Line 40">
              <a:extLst>
                <a:ext uri="{FF2B5EF4-FFF2-40B4-BE49-F238E27FC236}">
                  <a16:creationId xmlns:a16="http://schemas.microsoft.com/office/drawing/2014/main" id="{35B8E1DB-7CE2-4E8C-D5C7-91DBD526CE77}"/>
                </a:ext>
              </a:extLst>
            </p:cNvPr>
            <p:cNvSpPr>
              <a:spLocks noChangeShapeType="1"/>
            </p:cNvSpPr>
            <p:nvPr/>
          </p:nvSpPr>
          <p:spPr bwMode="auto">
            <a:xfrm flipH="1" flipV="1">
              <a:off x="1151" y="2542"/>
              <a:ext cx="529" cy="194"/>
            </a:xfrm>
            <a:prstGeom prst="line">
              <a:avLst/>
            </a:prstGeom>
            <a:noFill/>
            <a:ln w="93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32" name="AutoShape 41">
              <a:extLst>
                <a:ext uri="{FF2B5EF4-FFF2-40B4-BE49-F238E27FC236}">
                  <a16:creationId xmlns:a16="http://schemas.microsoft.com/office/drawing/2014/main" id="{75475518-2726-16D6-4D99-11E37C7F1BD2}"/>
                </a:ext>
              </a:extLst>
            </p:cNvPr>
            <p:cNvSpPr>
              <a:spLocks noChangeArrowheads="1"/>
            </p:cNvSpPr>
            <p:nvPr/>
          </p:nvSpPr>
          <p:spPr bwMode="auto">
            <a:xfrm>
              <a:off x="3071" y="2736"/>
              <a:ext cx="241" cy="144"/>
            </a:xfrm>
            <a:prstGeom prst="diamond">
              <a:avLst/>
            </a:prstGeom>
            <a:solidFill>
              <a:srgbClr val="D85E46"/>
            </a:solidFill>
            <a:ln w="12600">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633" name="Line 42">
              <a:extLst>
                <a:ext uri="{FF2B5EF4-FFF2-40B4-BE49-F238E27FC236}">
                  <a16:creationId xmlns:a16="http://schemas.microsoft.com/office/drawing/2014/main" id="{0C098CE5-C2F9-6606-CC73-5D175FC4C4C3}"/>
                </a:ext>
              </a:extLst>
            </p:cNvPr>
            <p:cNvSpPr>
              <a:spLocks noChangeShapeType="1"/>
            </p:cNvSpPr>
            <p:nvPr/>
          </p:nvSpPr>
          <p:spPr bwMode="auto">
            <a:xfrm>
              <a:off x="3168" y="2399"/>
              <a:ext cx="192" cy="1"/>
            </a:xfrm>
            <a:prstGeom prst="line">
              <a:avLst/>
            </a:prstGeom>
            <a:noFill/>
            <a:ln w="1260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34" name="Line 43">
              <a:extLst>
                <a:ext uri="{FF2B5EF4-FFF2-40B4-BE49-F238E27FC236}">
                  <a16:creationId xmlns:a16="http://schemas.microsoft.com/office/drawing/2014/main" id="{164F84F2-2F9A-D574-786D-8E0B2DAFAAFC}"/>
                </a:ext>
              </a:extLst>
            </p:cNvPr>
            <p:cNvSpPr>
              <a:spLocks noChangeShapeType="1"/>
            </p:cNvSpPr>
            <p:nvPr/>
          </p:nvSpPr>
          <p:spPr bwMode="auto">
            <a:xfrm>
              <a:off x="3744" y="2399"/>
              <a:ext cx="192" cy="1"/>
            </a:xfrm>
            <a:prstGeom prst="line">
              <a:avLst/>
            </a:prstGeom>
            <a:noFill/>
            <a:ln w="1260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35" name="Line 44">
              <a:extLst>
                <a:ext uri="{FF2B5EF4-FFF2-40B4-BE49-F238E27FC236}">
                  <a16:creationId xmlns:a16="http://schemas.microsoft.com/office/drawing/2014/main" id="{8EDA5D6B-23DA-22EE-98DF-6121A6641E3B}"/>
                </a:ext>
              </a:extLst>
            </p:cNvPr>
            <p:cNvSpPr>
              <a:spLocks noChangeShapeType="1"/>
            </p:cNvSpPr>
            <p:nvPr/>
          </p:nvSpPr>
          <p:spPr bwMode="auto">
            <a:xfrm flipV="1">
              <a:off x="3312" y="2543"/>
              <a:ext cx="624" cy="289"/>
            </a:xfrm>
            <a:prstGeom prst="line">
              <a:avLst/>
            </a:prstGeom>
            <a:noFill/>
            <a:ln w="1260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636" name="Line 45">
              <a:extLst>
                <a:ext uri="{FF2B5EF4-FFF2-40B4-BE49-F238E27FC236}">
                  <a16:creationId xmlns:a16="http://schemas.microsoft.com/office/drawing/2014/main" id="{17821240-6F1E-2790-F2EE-A3B173009B7A}"/>
                </a:ext>
              </a:extLst>
            </p:cNvPr>
            <p:cNvSpPr>
              <a:spLocks noChangeShapeType="1"/>
            </p:cNvSpPr>
            <p:nvPr/>
          </p:nvSpPr>
          <p:spPr bwMode="auto">
            <a:xfrm>
              <a:off x="2256" y="2544"/>
              <a:ext cx="815" cy="240"/>
            </a:xfrm>
            <a:prstGeom prst="line">
              <a:avLst/>
            </a:prstGeom>
            <a:noFill/>
            <a:ln w="1260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23562" name="Group 46">
            <a:extLst>
              <a:ext uri="{FF2B5EF4-FFF2-40B4-BE49-F238E27FC236}">
                <a16:creationId xmlns:a16="http://schemas.microsoft.com/office/drawing/2014/main" id="{6E0BF90C-EA51-C69F-828F-03A6B65827EB}"/>
              </a:ext>
            </a:extLst>
          </p:cNvPr>
          <p:cNvGrpSpPr>
            <a:grpSpLocks/>
          </p:cNvGrpSpPr>
          <p:nvPr/>
        </p:nvGrpSpPr>
        <p:grpSpPr bwMode="auto">
          <a:xfrm>
            <a:off x="1981200" y="1295400"/>
            <a:ext cx="2743200" cy="2362200"/>
            <a:chOff x="1008" y="854"/>
            <a:chExt cx="3097" cy="2246"/>
          </a:xfrm>
        </p:grpSpPr>
        <p:sp>
          <p:nvSpPr>
            <p:cNvPr id="23564" name="Rectangle 47">
              <a:extLst>
                <a:ext uri="{FF2B5EF4-FFF2-40B4-BE49-F238E27FC236}">
                  <a16:creationId xmlns:a16="http://schemas.microsoft.com/office/drawing/2014/main" id="{7C244368-0242-9513-E8C1-9D65AFF1E4D8}"/>
                </a:ext>
              </a:extLst>
            </p:cNvPr>
            <p:cNvSpPr>
              <a:spLocks noChangeArrowheads="1"/>
            </p:cNvSpPr>
            <p:nvPr/>
          </p:nvSpPr>
          <p:spPr bwMode="auto">
            <a:xfrm>
              <a:off x="1051" y="897"/>
              <a:ext cx="311" cy="331"/>
            </a:xfrm>
            <a:prstGeom prst="rect">
              <a:avLst/>
            </a:prstGeom>
            <a:solidFill>
              <a:srgbClr val="7889FB"/>
            </a:solidFill>
            <a:ln w="12600">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65" name="Rectangle 48">
              <a:extLst>
                <a:ext uri="{FF2B5EF4-FFF2-40B4-BE49-F238E27FC236}">
                  <a16:creationId xmlns:a16="http://schemas.microsoft.com/office/drawing/2014/main" id="{615C9DBE-FB2D-7E4F-5E10-232D2E6791CE}"/>
                </a:ext>
              </a:extLst>
            </p:cNvPr>
            <p:cNvSpPr>
              <a:spLocks noChangeArrowheads="1"/>
            </p:cNvSpPr>
            <p:nvPr/>
          </p:nvSpPr>
          <p:spPr bwMode="auto">
            <a:xfrm>
              <a:off x="2401" y="854"/>
              <a:ext cx="311" cy="331"/>
            </a:xfrm>
            <a:prstGeom prst="rect">
              <a:avLst/>
            </a:prstGeom>
            <a:solidFill>
              <a:srgbClr val="7889FB"/>
            </a:solidFill>
            <a:ln w="12600">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66" name="Rectangle 49">
              <a:extLst>
                <a:ext uri="{FF2B5EF4-FFF2-40B4-BE49-F238E27FC236}">
                  <a16:creationId xmlns:a16="http://schemas.microsoft.com/office/drawing/2014/main" id="{567AE07B-6CE4-55F3-06FD-EA0906E5D1FD}"/>
                </a:ext>
              </a:extLst>
            </p:cNvPr>
            <p:cNvSpPr>
              <a:spLocks noChangeArrowheads="1"/>
            </p:cNvSpPr>
            <p:nvPr/>
          </p:nvSpPr>
          <p:spPr bwMode="auto">
            <a:xfrm>
              <a:off x="3787" y="897"/>
              <a:ext cx="312" cy="331"/>
            </a:xfrm>
            <a:prstGeom prst="rect">
              <a:avLst/>
            </a:prstGeom>
            <a:solidFill>
              <a:srgbClr val="7889FB"/>
            </a:solidFill>
            <a:ln w="12600">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67" name="Rectangle 50">
              <a:extLst>
                <a:ext uri="{FF2B5EF4-FFF2-40B4-BE49-F238E27FC236}">
                  <a16:creationId xmlns:a16="http://schemas.microsoft.com/office/drawing/2014/main" id="{F11D05BA-463C-544C-3EE8-3F755824C8A5}"/>
                </a:ext>
              </a:extLst>
            </p:cNvPr>
            <p:cNvSpPr>
              <a:spLocks noChangeArrowheads="1"/>
            </p:cNvSpPr>
            <p:nvPr/>
          </p:nvSpPr>
          <p:spPr bwMode="auto">
            <a:xfrm>
              <a:off x="2401" y="1854"/>
              <a:ext cx="347" cy="350"/>
            </a:xfrm>
            <a:prstGeom prst="rect">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68" name="Rectangle 51">
              <a:extLst>
                <a:ext uri="{FF2B5EF4-FFF2-40B4-BE49-F238E27FC236}">
                  <a16:creationId xmlns:a16="http://schemas.microsoft.com/office/drawing/2014/main" id="{3F863192-B192-B3AA-579F-86DF1C9D090C}"/>
                </a:ext>
              </a:extLst>
            </p:cNvPr>
            <p:cNvSpPr>
              <a:spLocks noChangeArrowheads="1"/>
            </p:cNvSpPr>
            <p:nvPr/>
          </p:nvSpPr>
          <p:spPr bwMode="auto">
            <a:xfrm>
              <a:off x="1008" y="1916"/>
              <a:ext cx="311" cy="331"/>
            </a:xfrm>
            <a:prstGeom prst="rect">
              <a:avLst/>
            </a:prstGeom>
            <a:solidFill>
              <a:srgbClr val="7889FB"/>
            </a:solidFill>
            <a:ln w="12600">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69" name="Rectangle 52">
              <a:extLst>
                <a:ext uri="{FF2B5EF4-FFF2-40B4-BE49-F238E27FC236}">
                  <a16:creationId xmlns:a16="http://schemas.microsoft.com/office/drawing/2014/main" id="{4D685794-8373-41C2-BB63-B3C8ADA8D8DF}"/>
                </a:ext>
              </a:extLst>
            </p:cNvPr>
            <p:cNvSpPr>
              <a:spLocks noChangeArrowheads="1"/>
            </p:cNvSpPr>
            <p:nvPr/>
          </p:nvSpPr>
          <p:spPr bwMode="auto">
            <a:xfrm>
              <a:off x="3751" y="2726"/>
              <a:ext cx="311" cy="331"/>
            </a:xfrm>
            <a:prstGeom prst="rect">
              <a:avLst/>
            </a:prstGeom>
            <a:solidFill>
              <a:srgbClr val="7889FB"/>
            </a:solidFill>
            <a:ln w="12600">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70" name="Rectangle 53">
              <a:extLst>
                <a:ext uri="{FF2B5EF4-FFF2-40B4-BE49-F238E27FC236}">
                  <a16:creationId xmlns:a16="http://schemas.microsoft.com/office/drawing/2014/main" id="{6FE49B4A-F3CA-BC41-9FD4-5FC85E741F7E}"/>
                </a:ext>
              </a:extLst>
            </p:cNvPr>
            <p:cNvSpPr>
              <a:spLocks noChangeArrowheads="1"/>
            </p:cNvSpPr>
            <p:nvPr/>
          </p:nvSpPr>
          <p:spPr bwMode="auto">
            <a:xfrm>
              <a:off x="2401" y="2769"/>
              <a:ext cx="311" cy="331"/>
            </a:xfrm>
            <a:prstGeom prst="rect">
              <a:avLst/>
            </a:prstGeom>
            <a:solidFill>
              <a:srgbClr val="7889FB"/>
            </a:solidFill>
            <a:ln w="12600">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71" name="Rectangle 54">
              <a:extLst>
                <a:ext uri="{FF2B5EF4-FFF2-40B4-BE49-F238E27FC236}">
                  <a16:creationId xmlns:a16="http://schemas.microsoft.com/office/drawing/2014/main" id="{088475C4-DBB7-C155-6189-519559EE9CC0}"/>
                </a:ext>
              </a:extLst>
            </p:cNvPr>
            <p:cNvSpPr>
              <a:spLocks noChangeArrowheads="1"/>
            </p:cNvSpPr>
            <p:nvPr/>
          </p:nvSpPr>
          <p:spPr bwMode="auto">
            <a:xfrm>
              <a:off x="1051" y="2682"/>
              <a:ext cx="311" cy="331"/>
            </a:xfrm>
            <a:prstGeom prst="rect">
              <a:avLst/>
            </a:prstGeom>
            <a:solidFill>
              <a:srgbClr val="7889FB"/>
            </a:solidFill>
            <a:ln w="12600">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72" name="Rectangle 55">
              <a:extLst>
                <a:ext uri="{FF2B5EF4-FFF2-40B4-BE49-F238E27FC236}">
                  <a16:creationId xmlns:a16="http://schemas.microsoft.com/office/drawing/2014/main" id="{EC222326-E17D-DCB7-3108-983622EF241B}"/>
                </a:ext>
              </a:extLst>
            </p:cNvPr>
            <p:cNvSpPr>
              <a:spLocks noChangeArrowheads="1"/>
            </p:cNvSpPr>
            <p:nvPr/>
          </p:nvSpPr>
          <p:spPr bwMode="auto">
            <a:xfrm>
              <a:off x="3794" y="1899"/>
              <a:ext cx="311" cy="331"/>
            </a:xfrm>
            <a:prstGeom prst="rect">
              <a:avLst/>
            </a:prstGeom>
            <a:solidFill>
              <a:srgbClr val="7889FB"/>
            </a:solidFill>
            <a:ln w="12600">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73" name="AutoShape 56">
              <a:extLst>
                <a:ext uri="{FF2B5EF4-FFF2-40B4-BE49-F238E27FC236}">
                  <a16:creationId xmlns:a16="http://schemas.microsoft.com/office/drawing/2014/main" id="{F4B11EC6-642D-97EF-A9C0-1A3B31EED8F9}"/>
                </a:ext>
              </a:extLst>
            </p:cNvPr>
            <p:cNvSpPr>
              <a:spLocks noChangeArrowheads="1"/>
            </p:cNvSpPr>
            <p:nvPr/>
          </p:nvSpPr>
          <p:spPr bwMode="auto">
            <a:xfrm>
              <a:off x="1660" y="1941"/>
              <a:ext cx="348" cy="218"/>
            </a:xfrm>
            <a:prstGeom prst="diamond">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74" name="AutoShape 57">
              <a:extLst>
                <a:ext uri="{FF2B5EF4-FFF2-40B4-BE49-F238E27FC236}">
                  <a16:creationId xmlns:a16="http://schemas.microsoft.com/office/drawing/2014/main" id="{577A3EEA-21E2-0489-8BEA-F99EB7B43061}"/>
                </a:ext>
              </a:extLst>
            </p:cNvPr>
            <p:cNvSpPr>
              <a:spLocks noChangeArrowheads="1"/>
            </p:cNvSpPr>
            <p:nvPr/>
          </p:nvSpPr>
          <p:spPr bwMode="auto">
            <a:xfrm>
              <a:off x="1704" y="1419"/>
              <a:ext cx="349" cy="217"/>
            </a:xfrm>
            <a:prstGeom prst="diamond">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75" name="AutoShape 58">
              <a:extLst>
                <a:ext uri="{FF2B5EF4-FFF2-40B4-BE49-F238E27FC236}">
                  <a16:creationId xmlns:a16="http://schemas.microsoft.com/office/drawing/2014/main" id="{274B0F29-1DDD-ED40-985C-34784926AFC1}"/>
                </a:ext>
              </a:extLst>
            </p:cNvPr>
            <p:cNvSpPr>
              <a:spLocks noChangeArrowheads="1"/>
            </p:cNvSpPr>
            <p:nvPr/>
          </p:nvSpPr>
          <p:spPr bwMode="auto">
            <a:xfrm>
              <a:off x="1704" y="2378"/>
              <a:ext cx="349" cy="216"/>
            </a:xfrm>
            <a:prstGeom prst="diamond">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76" name="AutoShape 59">
              <a:extLst>
                <a:ext uri="{FF2B5EF4-FFF2-40B4-BE49-F238E27FC236}">
                  <a16:creationId xmlns:a16="http://schemas.microsoft.com/office/drawing/2014/main" id="{49334A19-1566-BC05-EC30-D66C1166878F}"/>
                </a:ext>
              </a:extLst>
            </p:cNvPr>
            <p:cNvSpPr>
              <a:spLocks noChangeArrowheads="1"/>
            </p:cNvSpPr>
            <p:nvPr/>
          </p:nvSpPr>
          <p:spPr bwMode="auto">
            <a:xfrm>
              <a:off x="2401" y="2378"/>
              <a:ext cx="347" cy="216"/>
            </a:xfrm>
            <a:prstGeom prst="diamond">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77" name="AutoShape 60">
              <a:extLst>
                <a:ext uri="{FF2B5EF4-FFF2-40B4-BE49-F238E27FC236}">
                  <a16:creationId xmlns:a16="http://schemas.microsoft.com/office/drawing/2014/main" id="{0E1C0F68-9DD6-C5E6-FE0B-F4FD765A4D8C}"/>
                </a:ext>
              </a:extLst>
            </p:cNvPr>
            <p:cNvSpPr>
              <a:spLocks noChangeArrowheads="1"/>
            </p:cNvSpPr>
            <p:nvPr/>
          </p:nvSpPr>
          <p:spPr bwMode="auto">
            <a:xfrm>
              <a:off x="3053" y="2420"/>
              <a:ext cx="349" cy="218"/>
            </a:xfrm>
            <a:prstGeom prst="diamond">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78" name="AutoShape 61">
              <a:extLst>
                <a:ext uri="{FF2B5EF4-FFF2-40B4-BE49-F238E27FC236}">
                  <a16:creationId xmlns:a16="http://schemas.microsoft.com/office/drawing/2014/main" id="{1EC2B297-9593-4947-26BE-F63DDE14A704}"/>
                </a:ext>
              </a:extLst>
            </p:cNvPr>
            <p:cNvSpPr>
              <a:spLocks noChangeArrowheads="1"/>
            </p:cNvSpPr>
            <p:nvPr/>
          </p:nvSpPr>
          <p:spPr bwMode="auto">
            <a:xfrm>
              <a:off x="3098" y="1463"/>
              <a:ext cx="348" cy="218"/>
            </a:xfrm>
            <a:prstGeom prst="diamond">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79" name="AutoShape 62">
              <a:extLst>
                <a:ext uri="{FF2B5EF4-FFF2-40B4-BE49-F238E27FC236}">
                  <a16:creationId xmlns:a16="http://schemas.microsoft.com/office/drawing/2014/main" id="{AE7A941F-B35E-B040-3B01-93D4DA640556}"/>
                </a:ext>
              </a:extLst>
            </p:cNvPr>
            <p:cNvSpPr>
              <a:spLocks noChangeArrowheads="1"/>
            </p:cNvSpPr>
            <p:nvPr/>
          </p:nvSpPr>
          <p:spPr bwMode="auto">
            <a:xfrm>
              <a:off x="2401" y="1463"/>
              <a:ext cx="347" cy="218"/>
            </a:xfrm>
            <a:prstGeom prst="diamond">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80" name="AutoShape 63">
              <a:extLst>
                <a:ext uri="{FF2B5EF4-FFF2-40B4-BE49-F238E27FC236}">
                  <a16:creationId xmlns:a16="http://schemas.microsoft.com/office/drawing/2014/main" id="{3ED4D774-7F0D-1612-ADCB-E4DFEA784A9B}"/>
                </a:ext>
              </a:extLst>
            </p:cNvPr>
            <p:cNvSpPr>
              <a:spLocks noChangeArrowheads="1"/>
            </p:cNvSpPr>
            <p:nvPr/>
          </p:nvSpPr>
          <p:spPr bwMode="auto">
            <a:xfrm>
              <a:off x="3098" y="1941"/>
              <a:ext cx="348" cy="218"/>
            </a:xfrm>
            <a:prstGeom prst="diamond">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81" name="Line 64">
              <a:extLst>
                <a:ext uri="{FF2B5EF4-FFF2-40B4-BE49-F238E27FC236}">
                  <a16:creationId xmlns:a16="http://schemas.microsoft.com/office/drawing/2014/main" id="{4AFADDA4-ED6A-7CEE-0528-AE14EC8591E1}"/>
                </a:ext>
              </a:extLst>
            </p:cNvPr>
            <p:cNvSpPr>
              <a:spLocks noChangeShapeType="1"/>
            </p:cNvSpPr>
            <p:nvPr/>
          </p:nvSpPr>
          <p:spPr bwMode="auto">
            <a:xfrm>
              <a:off x="1313" y="2072"/>
              <a:ext cx="347" cy="1"/>
            </a:xfrm>
            <a:prstGeom prst="line">
              <a:avLst/>
            </a:prstGeom>
            <a:noFill/>
            <a:ln w="2844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2" name="Line 65">
              <a:extLst>
                <a:ext uri="{FF2B5EF4-FFF2-40B4-BE49-F238E27FC236}">
                  <a16:creationId xmlns:a16="http://schemas.microsoft.com/office/drawing/2014/main" id="{53F899FA-FD92-8B22-40CF-4AB8C82C5AEA}"/>
                </a:ext>
              </a:extLst>
            </p:cNvPr>
            <p:cNvSpPr>
              <a:spLocks noChangeShapeType="1"/>
            </p:cNvSpPr>
            <p:nvPr/>
          </p:nvSpPr>
          <p:spPr bwMode="auto">
            <a:xfrm>
              <a:off x="2793" y="2072"/>
              <a:ext cx="347" cy="1"/>
            </a:xfrm>
            <a:prstGeom prst="line">
              <a:avLst/>
            </a:prstGeom>
            <a:noFill/>
            <a:ln w="2844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3" name="Line 66">
              <a:extLst>
                <a:ext uri="{FF2B5EF4-FFF2-40B4-BE49-F238E27FC236}">
                  <a16:creationId xmlns:a16="http://schemas.microsoft.com/office/drawing/2014/main" id="{668F9A82-7175-ACEB-F054-D5007ED6AE93}"/>
                </a:ext>
              </a:extLst>
            </p:cNvPr>
            <p:cNvSpPr>
              <a:spLocks noChangeShapeType="1"/>
            </p:cNvSpPr>
            <p:nvPr/>
          </p:nvSpPr>
          <p:spPr bwMode="auto">
            <a:xfrm>
              <a:off x="3445" y="2072"/>
              <a:ext cx="348" cy="1"/>
            </a:xfrm>
            <a:prstGeom prst="line">
              <a:avLst/>
            </a:prstGeom>
            <a:noFill/>
            <a:ln w="2844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4" name="Line 67">
              <a:extLst>
                <a:ext uri="{FF2B5EF4-FFF2-40B4-BE49-F238E27FC236}">
                  <a16:creationId xmlns:a16="http://schemas.microsoft.com/office/drawing/2014/main" id="{B90DAB04-3756-8DEA-83F2-88B58AEBD2EE}"/>
                </a:ext>
              </a:extLst>
            </p:cNvPr>
            <p:cNvSpPr>
              <a:spLocks noChangeShapeType="1"/>
            </p:cNvSpPr>
            <p:nvPr/>
          </p:nvSpPr>
          <p:spPr bwMode="auto">
            <a:xfrm>
              <a:off x="2009" y="2072"/>
              <a:ext cx="349" cy="1"/>
            </a:xfrm>
            <a:prstGeom prst="line">
              <a:avLst/>
            </a:prstGeom>
            <a:noFill/>
            <a:ln w="2844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5" name="Line 68">
              <a:extLst>
                <a:ext uri="{FF2B5EF4-FFF2-40B4-BE49-F238E27FC236}">
                  <a16:creationId xmlns:a16="http://schemas.microsoft.com/office/drawing/2014/main" id="{764B2FE1-9D99-194F-6090-7514D737A041}"/>
                </a:ext>
              </a:extLst>
            </p:cNvPr>
            <p:cNvSpPr>
              <a:spLocks noChangeShapeType="1"/>
            </p:cNvSpPr>
            <p:nvPr/>
          </p:nvSpPr>
          <p:spPr bwMode="auto">
            <a:xfrm flipH="1">
              <a:off x="2007" y="2204"/>
              <a:ext cx="394" cy="216"/>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6" name="Line 69">
              <a:extLst>
                <a:ext uri="{FF2B5EF4-FFF2-40B4-BE49-F238E27FC236}">
                  <a16:creationId xmlns:a16="http://schemas.microsoft.com/office/drawing/2014/main" id="{2550FF84-1F3E-73CB-1D2B-DF111A221B4C}"/>
                </a:ext>
              </a:extLst>
            </p:cNvPr>
            <p:cNvSpPr>
              <a:spLocks noChangeShapeType="1"/>
            </p:cNvSpPr>
            <p:nvPr/>
          </p:nvSpPr>
          <p:spPr bwMode="auto">
            <a:xfrm flipH="1">
              <a:off x="1399" y="2552"/>
              <a:ext cx="350" cy="174"/>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7" name="Line 70">
              <a:extLst>
                <a:ext uri="{FF2B5EF4-FFF2-40B4-BE49-F238E27FC236}">
                  <a16:creationId xmlns:a16="http://schemas.microsoft.com/office/drawing/2014/main" id="{241E976C-D1FA-D862-ED3E-655EEC8D85F2}"/>
                </a:ext>
              </a:extLst>
            </p:cNvPr>
            <p:cNvSpPr>
              <a:spLocks noChangeShapeType="1"/>
            </p:cNvSpPr>
            <p:nvPr/>
          </p:nvSpPr>
          <p:spPr bwMode="auto">
            <a:xfrm flipH="1">
              <a:off x="3358" y="1246"/>
              <a:ext cx="437" cy="261"/>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8" name="Line 71">
              <a:extLst>
                <a:ext uri="{FF2B5EF4-FFF2-40B4-BE49-F238E27FC236}">
                  <a16:creationId xmlns:a16="http://schemas.microsoft.com/office/drawing/2014/main" id="{D0CE5078-F059-0B4A-600E-2FBBB6D61D4D}"/>
                </a:ext>
              </a:extLst>
            </p:cNvPr>
            <p:cNvSpPr>
              <a:spLocks noChangeShapeType="1"/>
            </p:cNvSpPr>
            <p:nvPr/>
          </p:nvSpPr>
          <p:spPr bwMode="auto">
            <a:xfrm flipH="1">
              <a:off x="2747" y="1637"/>
              <a:ext cx="438" cy="217"/>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9" name="Line 72">
              <a:extLst>
                <a:ext uri="{FF2B5EF4-FFF2-40B4-BE49-F238E27FC236}">
                  <a16:creationId xmlns:a16="http://schemas.microsoft.com/office/drawing/2014/main" id="{11DB6DE4-8606-CB7F-70B8-E14B6791C3A8}"/>
                </a:ext>
              </a:extLst>
            </p:cNvPr>
            <p:cNvSpPr>
              <a:spLocks noChangeShapeType="1"/>
            </p:cNvSpPr>
            <p:nvPr/>
          </p:nvSpPr>
          <p:spPr bwMode="auto">
            <a:xfrm>
              <a:off x="2575" y="1202"/>
              <a:ext cx="1" cy="261"/>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90" name="Line 73">
              <a:extLst>
                <a:ext uri="{FF2B5EF4-FFF2-40B4-BE49-F238E27FC236}">
                  <a16:creationId xmlns:a16="http://schemas.microsoft.com/office/drawing/2014/main" id="{10D2947B-C3F9-C56E-22AF-660452B94883}"/>
                </a:ext>
              </a:extLst>
            </p:cNvPr>
            <p:cNvSpPr>
              <a:spLocks noChangeShapeType="1"/>
            </p:cNvSpPr>
            <p:nvPr/>
          </p:nvSpPr>
          <p:spPr bwMode="auto">
            <a:xfrm>
              <a:off x="2575" y="1680"/>
              <a:ext cx="1" cy="174"/>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91" name="Line 74">
              <a:extLst>
                <a:ext uri="{FF2B5EF4-FFF2-40B4-BE49-F238E27FC236}">
                  <a16:creationId xmlns:a16="http://schemas.microsoft.com/office/drawing/2014/main" id="{CD13FE58-173D-E221-3D0A-700C53C00210}"/>
                </a:ext>
              </a:extLst>
            </p:cNvPr>
            <p:cNvSpPr>
              <a:spLocks noChangeShapeType="1"/>
            </p:cNvSpPr>
            <p:nvPr/>
          </p:nvSpPr>
          <p:spPr bwMode="auto">
            <a:xfrm>
              <a:off x="2575" y="2204"/>
              <a:ext cx="1" cy="174"/>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92" name="Line 75">
              <a:extLst>
                <a:ext uri="{FF2B5EF4-FFF2-40B4-BE49-F238E27FC236}">
                  <a16:creationId xmlns:a16="http://schemas.microsoft.com/office/drawing/2014/main" id="{5CD77793-8CBC-9100-683C-5F75759DA4A2}"/>
                </a:ext>
              </a:extLst>
            </p:cNvPr>
            <p:cNvSpPr>
              <a:spLocks noChangeShapeType="1"/>
            </p:cNvSpPr>
            <p:nvPr/>
          </p:nvSpPr>
          <p:spPr bwMode="auto">
            <a:xfrm>
              <a:off x="2574" y="2594"/>
              <a:ext cx="1" cy="175"/>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93" name="Line 76">
              <a:extLst>
                <a:ext uri="{FF2B5EF4-FFF2-40B4-BE49-F238E27FC236}">
                  <a16:creationId xmlns:a16="http://schemas.microsoft.com/office/drawing/2014/main" id="{D48C5690-8409-7545-AB1D-50EF238FBD15}"/>
                </a:ext>
              </a:extLst>
            </p:cNvPr>
            <p:cNvSpPr>
              <a:spLocks noChangeShapeType="1"/>
            </p:cNvSpPr>
            <p:nvPr/>
          </p:nvSpPr>
          <p:spPr bwMode="auto">
            <a:xfrm>
              <a:off x="1356" y="1202"/>
              <a:ext cx="434" cy="261"/>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94" name="Line 77">
              <a:extLst>
                <a:ext uri="{FF2B5EF4-FFF2-40B4-BE49-F238E27FC236}">
                  <a16:creationId xmlns:a16="http://schemas.microsoft.com/office/drawing/2014/main" id="{26F6C91C-3FE5-26EF-AF06-0C33BC2AA689}"/>
                </a:ext>
              </a:extLst>
            </p:cNvPr>
            <p:cNvSpPr>
              <a:spLocks noChangeShapeType="1"/>
            </p:cNvSpPr>
            <p:nvPr/>
          </p:nvSpPr>
          <p:spPr bwMode="auto">
            <a:xfrm>
              <a:off x="1965" y="1593"/>
              <a:ext cx="435" cy="261"/>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95" name="Line 78">
              <a:extLst>
                <a:ext uri="{FF2B5EF4-FFF2-40B4-BE49-F238E27FC236}">
                  <a16:creationId xmlns:a16="http://schemas.microsoft.com/office/drawing/2014/main" id="{4CF2D517-678F-24EF-D883-08248D40D02D}"/>
                </a:ext>
              </a:extLst>
            </p:cNvPr>
            <p:cNvSpPr>
              <a:spLocks noChangeShapeType="1"/>
            </p:cNvSpPr>
            <p:nvPr/>
          </p:nvSpPr>
          <p:spPr bwMode="auto">
            <a:xfrm>
              <a:off x="3315" y="2594"/>
              <a:ext cx="436" cy="262"/>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96" name="Line 79">
              <a:extLst>
                <a:ext uri="{FF2B5EF4-FFF2-40B4-BE49-F238E27FC236}">
                  <a16:creationId xmlns:a16="http://schemas.microsoft.com/office/drawing/2014/main" id="{34FFAE23-7EF2-4E39-0A94-439CD03C7FC8}"/>
                </a:ext>
              </a:extLst>
            </p:cNvPr>
            <p:cNvSpPr>
              <a:spLocks noChangeShapeType="1"/>
            </p:cNvSpPr>
            <p:nvPr/>
          </p:nvSpPr>
          <p:spPr bwMode="auto">
            <a:xfrm>
              <a:off x="2748" y="2204"/>
              <a:ext cx="437" cy="261"/>
            </a:xfrm>
            <a:prstGeom prst="line">
              <a:avLst/>
            </a:prstGeom>
            <a:noFill/>
            <a:ln w="3816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97" name="AutoShape 80">
              <a:extLst>
                <a:ext uri="{FF2B5EF4-FFF2-40B4-BE49-F238E27FC236}">
                  <a16:creationId xmlns:a16="http://schemas.microsoft.com/office/drawing/2014/main" id="{5A0FF2D6-E59A-A6C7-B47D-805E5140C889}"/>
                </a:ext>
              </a:extLst>
            </p:cNvPr>
            <p:cNvSpPr>
              <a:spLocks noChangeArrowheads="1"/>
            </p:cNvSpPr>
            <p:nvPr/>
          </p:nvSpPr>
          <p:spPr bwMode="auto">
            <a:xfrm>
              <a:off x="2401" y="1941"/>
              <a:ext cx="347" cy="218"/>
            </a:xfrm>
            <a:prstGeom prst="diamond">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pic>
        <p:nvPicPr>
          <p:cNvPr id="450641" name="Picture 81" descr="0804">
            <a:extLst>
              <a:ext uri="{FF2B5EF4-FFF2-40B4-BE49-F238E27FC236}">
                <a16:creationId xmlns:a16="http://schemas.microsoft.com/office/drawing/2014/main" id="{4B038108-8265-2894-CD0F-9D071A6E9E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219201"/>
            <a:ext cx="379095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5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ntr" presetSubtype="3" fill="hold" nodeType="clickEffect">
                                  <p:stCondLst>
                                    <p:cond delay="0"/>
                                  </p:stCondLst>
                                  <p:childTnLst>
                                    <p:set>
                                      <p:cBhvr>
                                        <p:cTn id="10" dur="1" fill="hold">
                                          <p:stCondLst>
                                            <p:cond delay="0"/>
                                          </p:stCondLst>
                                        </p:cTn>
                                        <p:tgtEl>
                                          <p:spTgt spid="450641"/>
                                        </p:tgtEl>
                                        <p:attrNameLst>
                                          <p:attrName>style.visibility</p:attrName>
                                        </p:attrNameLst>
                                      </p:cBhvr>
                                      <p:to>
                                        <p:strVal val="visible"/>
                                      </p:to>
                                    </p:set>
                                    <p:animEffect transition="in" filter="strips(upRight)">
                                      <p:cBhvr>
                                        <p:cTn id="11" dur="500"/>
                                        <p:tgtEl>
                                          <p:spTgt spid="45064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3" fill="hold" nodeType="clickEffect">
                                  <p:stCondLst>
                                    <p:cond delay="0"/>
                                  </p:stCondLst>
                                  <p:childTnLst>
                                    <p:set>
                                      <p:cBhvr>
                                        <p:cTn id="15" dur="1" fill="hold">
                                          <p:stCondLst>
                                            <p:cond delay="0"/>
                                          </p:stCondLst>
                                        </p:cTn>
                                        <p:tgtEl>
                                          <p:spTgt spid="450562"/>
                                        </p:tgtEl>
                                        <p:attrNameLst>
                                          <p:attrName>style.visibility</p:attrName>
                                        </p:attrNameLst>
                                      </p:cBhvr>
                                      <p:to>
                                        <p:strVal val="visible"/>
                                      </p:to>
                                    </p:set>
                                    <p:animEffect transition="in" filter="strips(upRight)">
                                      <p:cBhvr>
                                        <p:cTn id="16" dur="500"/>
                                        <p:tgtEl>
                                          <p:spTgt spid="450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71DDFDDE-578E-3F26-360C-E7756FFE078A}"/>
              </a:ext>
            </a:extLst>
          </p:cNvPr>
          <p:cNvSpPr>
            <a:spLocks noGrp="1"/>
          </p:cNvSpPr>
          <p:nvPr>
            <p:ph type="ftr" sz="quarter" idx="11"/>
          </p:nvPr>
        </p:nvSpPr>
        <p:spPr/>
        <p:txBody>
          <a:bodyPr/>
          <a:lstStyle/>
          <a:p>
            <a:r>
              <a:rPr lang="en-US" altLang="en-US"/>
              <a:t>Charm++ Tutorial</a:t>
            </a:r>
          </a:p>
        </p:txBody>
      </p:sp>
      <p:sp>
        <p:nvSpPr>
          <p:cNvPr id="4" name="Slide Number Placeholder 4">
            <a:extLst>
              <a:ext uri="{FF2B5EF4-FFF2-40B4-BE49-F238E27FC236}">
                <a16:creationId xmlns:a16="http://schemas.microsoft.com/office/drawing/2014/main" id="{88883AED-AD56-DE67-8295-63594E8F6799}"/>
              </a:ext>
            </a:extLst>
          </p:cNvPr>
          <p:cNvSpPr>
            <a:spLocks noGrp="1"/>
          </p:cNvSpPr>
          <p:nvPr>
            <p:ph type="sldNum" sz="quarter" idx="12"/>
          </p:nvPr>
        </p:nvSpPr>
        <p:spPr/>
        <p:txBody>
          <a:bodyPr/>
          <a:lstStyle/>
          <a:p>
            <a:fld id="{1065F305-9FF6-B54C-8C3B-022CA238A544}" type="slidenum">
              <a:rPr lang="en-US" altLang="en-US"/>
              <a:pPr/>
              <a:t>13</a:t>
            </a:fld>
            <a:endParaRPr lang="en-US" altLang="en-US"/>
          </a:p>
        </p:txBody>
      </p:sp>
      <p:sp>
        <p:nvSpPr>
          <p:cNvPr id="73730" name="Rectangle 2">
            <a:extLst>
              <a:ext uri="{FF2B5EF4-FFF2-40B4-BE49-F238E27FC236}">
                <a16:creationId xmlns:a16="http://schemas.microsoft.com/office/drawing/2014/main" id="{70EBA1E7-FE77-9EEF-5931-1EB8372FD4FA}"/>
              </a:ext>
            </a:extLst>
          </p:cNvPr>
          <p:cNvSpPr>
            <a:spLocks noGrp="1" noChangeArrowheads="1"/>
          </p:cNvSpPr>
          <p:nvPr>
            <p:ph type="title"/>
          </p:nvPr>
        </p:nvSpPr>
        <p:spPr/>
        <p:txBody>
          <a:bodyPr/>
          <a:lstStyle/>
          <a:p>
            <a:r>
              <a:rPr lang="en-US" altLang="en-US"/>
              <a:t>Grainsize reduced</a:t>
            </a:r>
          </a:p>
        </p:txBody>
      </p:sp>
      <p:graphicFrame>
        <p:nvGraphicFramePr>
          <p:cNvPr id="73731" name="Object 3">
            <a:extLst>
              <a:ext uri="{FF2B5EF4-FFF2-40B4-BE49-F238E27FC236}">
                <a16:creationId xmlns:a16="http://schemas.microsoft.com/office/drawing/2014/main" id="{36717A28-F753-5C0E-E98A-CD3334474CC7}"/>
              </a:ext>
            </a:extLst>
          </p:cNvPr>
          <p:cNvGraphicFramePr>
            <a:graphicFrameLocks noChangeAspect="1"/>
          </p:cNvGraphicFramePr>
          <p:nvPr/>
        </p:nvGraphicFramePr>
        <p:xfrm>
          <a:off x="2895600" y="1600200"/>
          <a:ext cx="5549900" cy="4248150"/>
        </p:xfrm>
        <a:graphic>
          <a:graphicData uri="http://schemas.openxmlformats.org/presentationml/2006/ole">
            <mc:AlternateContent xmlns:mc="http://schemas.openxmlformats.org/markup-compatibility/2006">
              <mc:Choice xmlns:v="urn:schemas-microsoft-com:vml" Requires="v">
                <p:oleObj name="Worksheet" r:id="rId2" imgW="11480800" imgH="8801100" progId="Excel.Sheet.8">
                  <p:embed/>
                </p:oleObj>
              </mc:Choice>
              <mc:Fallback>
                <p:oleObj name="Worksheet" r:id="rId2" imgW="11480800" imgH="8801100" progId="Excel.Sheet.8">
                  <p:embed/>
                  <p:pic>
                    <p:nvPicPr>
                      <p:cNvPr id="73731" name="Object 3">
                        <a:extLst>
                          <a:ext uri="{FF2B5EF4-FFF2-40B4-BE49-F238E27FC236}">
                            <a16:creationId xmlns:a16="http://schemas.microsoft.com/office/drawing/2014/main" id="{36717A28-F753-5C0E-E98A-CD3334474C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600200"/>
                        <a:ext cx="5549900" cy="424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9703AED1-06BD-A24B-60F0-1786371A1DDA}"/>
              </a:ext>
            </a:extLst>
          </p:cNvPr>
          <p:cNvSpPr>
            <a:spLocks noGrp="1"/>
          </p:cNvSpPr>
          <p:nvPr>
            <p:ph type="ftr" sz="quarter" idx="11"/>
          </p:nvPr>
        </p:nvSpPr>
        <p:spPr/>
        <p:txBody>
          <a:bodyPr/>
          <a:lstStyle/>
          <a:p>
            <a:r>
              <a:rPr lang="en-US" altLang="en-US"/>
              <a:t>Charm++ Tutorial</a:t>
            </a:r>
          </a:p>
        </p:txBody>
      </p:sp>
      <p:sp>
        <p:nvSpPr>
          <p:cNvPr id="4" name="Slide Number Placeholder 4">
            <a:extLst>
              <a:ext uri="{FF2B5EF4-FFF2-40B4-BE49-F238E27FC236}">
                <a16:creationId xmlns:a16="http://schemas.microsoft.com/office/drawing/2014/main" id="{E1EAD098-CEF7-229B-10A3-62B48411851A}"/>
              </a:ext>
            </a:extLst>
          </p:cNvPr>
          <p:cNvSpPr>
            <a:spLocks noGrp="1"/>
          </p:cNvSpPr>
          <p:nvPr>
            <p:ph type="sldNum" sz="quarter" idx="12"/>
          </p:nvPr>
        </p:nvSpPr>
        <p:spPr/>
        <p:txBody>
          <a:bodyPr/>
          <a:lstStyle/>
          <a:p>
            <a:fld id="{6C9173B8-AD56-CB4D-B04A-D5667117FE87}" type="slidenum">
              <a:rPr lang="en-US" altLang="en-US"/>
              <a:pPr/>
              <a:t>14</a:t>
            </a:fld>
            <a:endParaRPr lang="en-US" altLang="en-US"/>
          </a:p>
        </p:txBody>
      </p:sp>
      <p:sp>
        <p:nvSpPr>
          <p:cNvPr id="74754" name="Rectangle 2">
            <a:extLst>
              <a:ext uri="{FF2B5EF4-FFF2-40B4-BE49-F238E27FC236}">
                <a16:creationId xmlns:a16="http://schemas.microsoft.com/office/drawing/2014/main" id="{E94A9C59-045A-18B1-A481-76DBE56AED88}"/>
              </a:ext>
            </a:extLst>
          </p:cNvPr>
          <p:cNvSpPr>
            <a:spLocks noGrp="1" noChangeArrowheads="1"/>
          </p:cNvSpPr>
          <p:nvPr>
            <p:ph type="title"/>
          </p:nvPr>
        </p:nvSpPr>
        <p:spPr/>
        <p:txBody>
          <a:bodyPr/>
          <a:lstStyle/>
          <a:p>
            <a:r>
              <a:rPr lang="en-US" altLang="en-US"/>
              <a:t>Integration overhead analysis</a:t>
            </a:r>
          </a:p>
        </p:txBody>
      </p:sp>
      <p:pic>
        <p:nvPicPr>
          <p:cNvPr id="74755" name="Picture 3">
            <a:extLst>
              <a:ext uri="{FF2B5EF4-FFF2-40B4-BE49-F238E27FC236}">
                <a16:creationId xmlns:a16="http://schemas.microsoft.com/office/drawing/2014/main" id="{DAF34223-E7DB-61DB-149A-B29E255BA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1" y="1682750"/>
            <a:ext cx="5667375" cy="4083050"/>
          </a:xfrm>
          <a:prstGeom prst="rect">
            <a:avLst/>
          </a:prstGeom>
          <a:solidFill>
            <a:srgbClr val="FF3399"/>
          </a:solidFill>
        </p:spPr>
      </p:pic>
      <p:sp>
        <p:nvSpPr>
          <p:cNvPr id="74756" name="Rectangle 4">
            <a:extLst>
              <a:ext uri="{FF2B5EF4-FFF2-40B4-BE49-F238E27FC236}">
                <a16:creationId xmlns:a16="http://schemas.microsoft.com/office/drawing/2014/main" id="{BE8A9210-EC05-F736-A188-3CAB9C6FC086}"/>
              </a:ext>
            </a:extLst>
          </p:cNvPr>
          <p:cNvSpPr>
            <a:spLocks noChangeArrowheads="1"/>
          </p:cNvSpPr>
          <p:nvPr/>
        </p:nvSpPr>
        <p:spPr bwMode="auto">
          <a:xfrm>
            <a:off x="8915400" y="1905000"/>
            <a:ext cx="304800" cy="1524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7" name="Text Box 5">
            <a:extLst>
              <a:ext uri="{FF2B5EF4-FFF2-40B4-BE49-F238E27FC236}">
                <a16:creationId xmlns:a16="http://schemas.microsoft.com/office/drawing/2014/main" id="{DE216A2B-AFF2-98B7-8D79-CBF423B9F3A5}"/>
              </a:ext>
            </a:extLst>
          </p:cNvPr>
          <p:cNvSpPr txBox="1">
            <a:spLocks noChangeArrowheads="1"/>
          </p:cNvSpPr>
          <p:nvPr/>
        </p:nvSpPr>
        <p:spPr bwMode="auto">
          <a:xfrm>
            <a:off x="9372600" y="1752601"/>
            <a:ext cx="1295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FF0000"/>
                </a:solidFill>
              </a:rPr>
              <a:t>integration</a:t>
            </a:r>
            <a:endParaRPr lang="en-US" altLang="en-US"/>
          </a:p>
        </p:txBody>
      </p:sp>
      <p:sp>
        <p:nvSpPr>
          <p:cNvPr id="74758" name="Line 6">
            <a:extLst>
              <a:ext uri="{FF2B5EF4-FFF2-40B4-BE49-F238E27FC236}">
                <a16:creationId xmlns:a16="http://schemas.microsoft.com/office/drawing/2014/main" id="{6E0A15B6-C45E-9A69-D66F-18AE5C987B40}"/>
              </a:ext>
            </a:extLst>
          </p:cNvPr>
          <p:cNvSpPr>
            <a:spLocks noChangeShapeType="1"/>
          </p:cNvSpPr>
          <p:nvPr/>
        </p:nvSpPr>
        <p:spPr bwMode="auto">
          <a:xfrm flipH="1">
            <a:off x="7772400" y="1981200"/>
            <a:ext cx="1143000" cy="3810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9" name="Text Box 7">
            <a:extLst>
              <a:ext uri="{FF2B5EF4-FFF2-40B4-BE49-F238E27FC236}">
                <a16:creationId xmlns:a16="http://schemas.microsoft.com/office/drawing/2014/main" id="{6249D48F-7551-C1F6-E8C6-D4C080BE903B}"/>
              </a:ext>
            </a:extLst>
          </p:cNvPr>
          <p:cNvSpPr txBox="1">
            <a:spLocks noChangeArrowheads="1"/>
          </p:cNvSpPr>
          <p:nvPr/>
        </p:nvSpPr>
        <p:spPr bwMode="auto">
          <a:xfrm>
            <a:off x="1752600" y="5867400"/>
            <a:ext cx="7924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FF0000"/>
                </a:solidFill>
              </a:rPr>
              <a:t>Problem: integration time had doubled from sequential run</a:t>
            </a:r>
            <a:endParaRPr lang="en-US" altLang="en-US"/>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160BDE99-38F4-A0E1-3208-81E6ED12BE74}"/>
              </a:ext>
            </a:extLst>
          </p:cNvPr>
          <p:cNvSpPr>
            <a:spLocks noGrp="1"/>
          </p:cNvSpPr>
          <p:nvPr>
            <p:ph type="ftr" sz="quarter" idx="11"/>
          </p:nvPr>
        </p:nvSpPr>
        <p:spPr/>
        <p:txBody>
          <a:bodyPr/>
          <a:lstStyle/>
          <a:p>
            <a:r>
              <a:rPr lang="en-US" altLang="en-US"/>
              <a:t>Charm++ Tutorial</a:t>
            </a:r>
          </a:p>
        </p:txBody>
      </p:sp>
      <p:sp>
        <p:nvSpPr>
          <p:cNvPr id="4" name="Slide Number Placeholder 5">
            <a:extLst>
              <a:ext uri="{FF2B5EF4-FFF2-40B4-BE49-F238E27FC236}">
                <a16:creationId xmlns:a16="http://schemas.microsoft.com/office/drawing/2014/main" id="{15020907-7BDB-2C7E-5655-75C143F91591}"/>
              </a:ext>
            </a:extLst>
          </p:cNvPr>
          <p:cNvSpPr>
            <a:spLocks noGrp="1"/>
          </p:cNvSpPr>
          <p:nvPr>
            <p:ph type="sldNum" sz="quarter" idx="12"/>
          </p:nvPr>
        </p:nvSpPr>
        <p:spPr/>
        <p:txBody>
          <a:bodyPr/>
          <a:lstStyle/>
          <a:p>
            <a:fld id="{6FBB09B2-2394-0340-A965-7BA68442A81F}" type="slidenum">
              <a:rPr lang="en-US" altLang="en-US"/>
              <a:pPr/>
              <a:t>15</a:t>
            </a:fld>
            <a:endParaRPr lang="en-US" altLang="en-US"/>
          </a:p>
        </p:txBody>
      </p:sp>
      <p:sp>
        <p:nvSpPr>
          <p:cNvPr id="75778" name="Rectangle 2">
            <a:extLst>
              <a:ext uri="{FF2B5EF4-FFF2-40B4-BE49-F238E27FC236}">
                <a16:creationId xmlns:a16="http://schemas.microsoft.com/office/drawing/2014/main" id="{D8E0B41B-64F3-C933-2811-33AF5259E245}"/>
              </a:ext>
            </a:extLst>
          </p:cNvPr>
          <p:cNvSpPr>
            <a:spLocks noGrp="1" noChangeArrowheads="1"/>
          </p:cNvSpPr>
          <p:nvPr>
            <p:ph type="title"/>
          </p:nvPr>
        </p:nvSpPr>
        <p:spPr/>
        <p:txBody>
          <a:bodyPr/>
          <a:lstStyle/>
          <a:p>
            <a:r>
              <a:rPr lang="en-US" altLang="en-US"/>
              <a:t>Integration overhead example:</a:t>
            </a:r>
          </a:p>
        </p:txBody>
      </p:sp>
      <p:sp>
        <p:nvSpPr>
          <p:cNvPr id="75779" name="Rectangle 3">
            <a:extLst>
              <a:ext uri="{FF2B5EF4-FFF2-40B4-BE49-F238E27FC236}">
                <a16:creationId xmlns:a16="http://schemas.microsoft.com/office/drawing/2014/main" id="{0E2ECC93-01DF-3499-8941-8E4616E4ABF9}"/>
              </a:ext>
            </a:extLst>
          </p:cNvPr>
          <p:cNvSpPr>
            <a:spLocks noGrp="1" noChangeArrowheads="1"/>
          </p:cNvSpPr>
          <p:nvPr>
            <p:ph type="body" idx="1"/>
          </p:nvPr>
        </p:nvSpPr>
        <p:spPr/>
        <p:txBody>
          <a:bodyPr/>
          <a:lstStyle/>
          <a:p>
            <a:r>
              <a:rPr lang="en-US" altLang="en-US"/>
              <a:t>The visualization showed: the overhead was associated with sending messages.</a:t>
            </a:r>
          </a:p>
          <a:p>
            <a:r>
              <a:rPr lang="en-US" altLang="en-US"/>
              <a:t>Many cells were sending 30-40 messages.</a:t>
            </a:r>
          </a:p>
          <a:p>
            <a:pPr lvl="1"/>
            <a:r>
              <a:rPr lang="en-US" altLang="en-US"/>
              <a:t>The overhead per message was too high</a:t>
            </a:r>
          </a:p>
          <a:p>
            <a:pPr lvl="1"/>
            <a:r>
              <a:rPr lang="en-US" altLang="en-US"/>
              <a:t>Code analysis: memory allocations!</a:t>
            </a:r>
          </a:p>
          <a:p>
            <a:pPr lvl="1"/>
            <a:r>
              <a:rPr lang="en-US" altLang="en-US"/>
              <a:t>Identical message being sent to 30+ processors.</a:t>
            </a:r>
          </a:p>
          <a:p>
            <a:r>
              <a:rPr lang="en-US" altLang="en-US"/>
              <a:t>Multicast support was added to Charm++</a:t>
            </a:r>
          </a:p>
          <a:p>
            <a:pPr lvl="1"/>
            <a:r>
              <a:rPr lang="en-US" altLang="en-US"/>
              <a:t>Mainly eliminates memory allocations</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27F0E980-19E1-7577-74DE-ED2C3C37C61A}"/>
              </a:ext>
            </a:extLst>
          </p:cNvPr>
          <p:cNvSpPr>
            <a:spLocks noGrp="1"/>
          </p:cNvSpPr>
          <p:nvPr>
            <p:ph type="ftr" sz="quarter" idx="11"/>
          </p:nvPr>
        </p:nvSpPr>
        <p:spPr/>
        <p:txBody>
          <a:bodyPr/>
          <a:lstStyle/>
          <a:p>
            <a:r>
              <a:rPr lang="en-US" altLang="en-US"/>
              <a:t>Charm++ Tutorial</a:t>
            </a:r>
          </a:p>
        </p:txBody>
      </p:sp>
      <p:sp>
        <p:nvSpPr>
          <p:cNvPr id="4" name="Slide Number Placeholder 4">
            <a:extLst>
              <a:ext uri="{FF2B5EF4-FFF2-40B4-BE49-F238E27FC236}">
                <a16:creationId xmlns:a16="http://schemas.microsoft.com/office/drawing/2014/main" id="{11A564A7-395A-D213-6906-2E073942EE4F}"/>
              </a:ext>
            </a:extLst>
          </p:cNvPr>
          <p:cNvSpPr>
            <a:spLocks noGrp="1"/>
          </p:cNvSpPr>
          <p:nvPr>
            <p:ph type="sldNum" sz="quarter" idx="12"/>
          </p:nvPr>
        </p:nvSpPr>
        <p:spPr/>
        <p:txBody>
          <a:bodyPr/>
          <a:lstStyle/>
          <a:p>
            <a:fld id="{5BA6DC14-61BA-064A-84A8-C3C8A43718DA}" type="slidenum">
              <a:rPr lang="en-US" altLang="en-US"/>
              <a:pPr/>
              <a:t>16</a:t>
            </a:fld>
            <a:endParaRPr lang="en-US" altLang="en-US"/>
          </a:p>
        </p:txBody>
      </p:sp>
      <p:sp>
        <p:nvSpPr>
          <p:cNvPr id="76802" name="Rectangle 2">
            <a:extLst>
              <a:ext uri="{FF2B5EF4-FFF2-40B4-BE49-F238E27FC236}">
                <a16:creationId xmlns:a16="http://schemas.microsoft.com/office/drawing/2014/main" id="{6AF1D823-5F3E-B252-88F0-DF10804D20E3}"/>
              </a:ext>
            </a:extLst>
          </p:cNvPr>
          <p:cNvSpPr>
            <a:spLocks noGrp="1" noChangeArrowheads="1"/>
          </p:cNvSpPr>
          <p:nvPr>
            <p:ph type="title"/>
          </p:nvPr>
        </p:nvSpPr>
        <p:spPr/>
        <p:txBody>
          <a:bodyPr/>
          <a:lstStyle/>
          <a:p>
            <a:r>
              <a:rPr lang="en-US" altLang="en-US"/>
              <a:t>Integration overhead: After</a:t>
            </a:r>
          </a:p>
        </p:txBody>
      </p:sp>
      <p:pic>
        <p:nvPicPr>
          <p:cNvPr id="76803" name="Picture 3">
            <a:extLst>
              <a:ext uri="{FF2B5EF4-FFF2-40B4-BE49-F238E27FC236}">
                <a16:creationId xmlns:a16="http://schemas.microsoft.com/office/drawing/2014/main" id="{6C8CD44F-7623-6D7E-5BFB-FA4E3E692B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1600201"/>
            <a:ext cx="6581775" cy="4741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E2F38EEF-588A-3CFF-F9FA-39942EA431CB}"/>
              </a:ext>
            </a:extLst>
          </p:cNvPr>
          <p:cNvSpPr>
            <a:spLocks noGrp="1"/>
          </p:cNvSpPr>
          <p:nvPr>
            <p:ph type="ftr" sz="quarter" idx="11"/>
          </p:nvPr>
        </p:nvSpPr>
        <p:spPr/>
        <p:txBody>
          <a:bodyPr/>
          <a:lstStyle/>
          <a:p>
            <a:r>
              <a:rPr lang="en-US" altLang="en-US"/>
              <a:t>Charm++ Tutorial</a:t>
            </a:r>
          </a:p>
        </p:txBody>
      </p:sp>
      <p:sp>
        <p:nvSpPr>
          <p:cNvPr id="4" name="Slide Number Placeholder 4">
            <a:extLst>
              <a:ext uri="{FF2B5EF4-FFF2-40B4-BE49-F238E27FC236}">
                <a16:creationId xmlns:a16="http://schemas.microsoft.com/office/drawing/2014/main" id="{DE119E31-7DBC-8FB1-FD6D-0D9D7D05006A}"/>
              </a:ext>
            </a:extLst>
          </p:cNvPr>
          <p:cNvSpPr>
            <a:spLocks noGrp="1"/>
          </p:cNvSpPr>
          <p:nvPr>
            <p:ph type="sldNum" sz="quarter" idx="12"/>
          </p:nvPr>
        </p:nvSpPr>
        <p:spPr/>
        <p:txBody>
          <a:bodyPr/>
          <a:lstStyle/>
          <a:p>
            <a:fld id="{EE4B15F9-680C-1B4C-BD76-41DCDF0EA7D1}" type="slidenum">
              <a:rPr lang="en-US" altLang="en-US"/>
              <a:pPr/>
              <a:t>17</a:t>
            </a:fld>
            <a:endParaRPr lang="en-US" altLang="en-US"/>
          </a:p>
        </p:txBody>
      </p:sp>
      <p:sp>
        <p:nvSpPr>
          <p:cNvPr id="77826" name="Rectangle 2">
            <a:extLst>
              <a:ext uri="{FF2B5EF4-FFF2-40B4-BE49-F238E27FC236}">
                <a16:creationId xmlns:a16="http://schemas.microsoft.com/office/drawing/2014/main" id="{5ABB4A81-CCB1-EAAC-6AFB-065F31C94103}"/>
              </a:ext>
            </a:extLst>
          </p:cNvPr>
          <p:cNvSpPr>
            <a:spLocks noGrp="1" noChangeArrowheads="1"/>
          </p:cNvSpPr>
          <p:nvPr>
            <p:ph type="title"/>
          </p:nvPr>
        </p:nvSpPr>
        <p:spPr/>
        <p:txBody>
          <a:bodyPr/>
          <a:lstStyle/>
          <a:p>
            <a:r>
              <a:rPr lang="en-US" altLang="en-US"/>
              <a:t>Improved Performance Data</a:t>
            </a:r>
          </a:p>
        </p:txBody>
      </p:sp>
      <p:graphicFrame>
        <p:nvGraphicFramePr>
          <p:cNvPr id="77827" name="Object 3">
            <a:extLst>
              <a:ext uri="{FF2B5EF4-FFF2-40B4-BE49-F238E27FC236}">
                <a16:creationId xmlns:a16="http://schemas.microsoft.com/office/drawing/2014/main" id="{03AF8913-B645-FFF0-1D15-F18B84EA9EF6}"/>
              </a:ext>
            </a:extLst>
          </p:cNvPr>
          <p:cNvGraphicFramePr>
            <a:graphicFrameLocks noChangeAspect="1"/>
          </p:cNvGraphicFramePr>
          <p:nvPr/>
        </p:nvGraphicFramePr>
        <p:xfrm>
          <a:off x="2895600" y="1447800"/>
          <a:ext cx="6400800" cy="4902200"/>
        </p:xfrm>
        <a:graphic>
          <a:graphicData uri="http://schemas.openxmlformats.org/presentationml/2006/ole">
            <mc:AlternateContent xmlns:mc="http://schemas.openxmlformats.org/markup-compatibility/2006">
              <mc:Choice xmlns:v="urn:schemas-microsoft-com:vml" Requires="v">
                <p:oleObj name="Worksheet" r:id="rId2" imgW="11480800" imgH="8801100" progId="Excel.Sheet.8">
                  <p:embed/>
                </p:oleObj>
              </mc:Choice>
              <mc:Fallback>
                <p:oleObj name="Worksheet" r:id="rId2" imgW="11480800" imgH="8801100" progId="Excel.Sheet.8">
                  <p:embed/>
                  <p:pic>
                    <p:nvPicPr>
                      <p:cNvPr id="77827" name="Object 3">
                        <a:extLst>
                          <a:ext uri="{FF2B5EF4-FFF2-40B4-BE49-F238E27FC236}">
                            <a16:creationId xmlns:a16="http://schemas.microsoft.com/office/drawing/2014/main" id="{03AF8913-B645-FFF0-1D15-F18B84EA9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447800"/>
                        <a:ext cx="6400800" cy="490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7828" name="Text Box 4">
            <a:extLst>
              <a:ext uri="{FF2B5EF4-FFF2-40B4-BE49-F238E27FC236}">
                <a16:creationId xmlns:a16="http://schemas.microsoft.com/office/drawing/2014/main" id="{DF46302B-1C01-9E9A-C31A-F5183E88BC48}"/>
              </a:ext>
            </a:extLst>
          </p:cNvPr>
          <p:cNvSpPr txBox="1">
            <a:spLocks noChangeArrowheads="1"/>
          </p:cNvSpPr>
          <p:nvPr/>
        </p:nvSpPr>
        <p:spPr bwMode="auto">
          <a:xfrm>
            <a:off x="1676400" y="4724400"/>
            <a:ext cx="16002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Published in SC2000: Gordon Bell Award Finalist</a:t>
            </a:r>
          </a:p>
        </p:txBody>
      </p:sp>
      <p:pic>
        <p:nvPicPr>
          <p:cNvPr id="77829" name="Picture 5">
            <a:extLst>
              <a:ext uri="{FF2B5EF4-FFF2-40B4-BE49-F238E27FC236}">
                <a16:creationId xmlns:a16="http://schemas.microsoft.com/office/drawing/2014/main" id="{3602A91E-1A90-7AB4-2916-9B2A9D1E36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3505201"/>
            <a:ext cx="2438400" cy="1655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Footer Placeholder 2">
            <a:extLst>
              <a:ext uri="{FF2B5EF4-FFF2-40B4-BE49-F238E27FC236}">
                <a16:creationId xmlns:a16="http://schemas.microsoft.com/office/drawing/2014/main" id="{7D2FE489-A3A4-EA52-7444-34430FADE462}"/>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a:solidFill>
                  <a:srgbClr val="99FF33"/>
                </a:solidFill>
              </a:rPr>
              <a:t>Charm++ Tutorial</a:t>
            </a:r>
          </a:p>
        </p:txBody>
      </p:sp>
      <p:sp>
        <p:nvSpPr>
          <p:cNvPr id="38916" name="Slide Number Placeholder 3">
            <a:extLst>
              <a:ext uri="{FF2B5EF4-FFF2-40B4-BE49-F238E27FC236}">
                <a16:creationId xmlns:a16="http://schemas.microsoft.com/office/drawing/2014/main" id="{1820A962-514F-2BA0-C16C-8C64B8718F8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A7B7144-CB32-7D42-AED6-4FC6778E25C0}" type="slidenum">
              <a:rPr lang="en-US" altLang="en-US" sz="1400">
                <a:solidFill>
                  <a:srgbClr val="99FF33"/>
                </a:solidFill>
              </a:rPr>
              <a:pPr eaLnBrk="1" hangingPunct="1"/>
              <a:t>18</a:t>
            </a:fld>
            <a:endParaRPr lang="en-US" altLang="en-US" sz="1400">
              <a:solidFill>
                <a:srgbClr val="99FF33"/>
              </a:solidFill>
            </a:endParaRPr>
          </a:p>
        </p:txBody>
      </p:sp>
      <p:pic>
        <p:nvPicPr>
          <p:cNvPr id="38917" name="Picture 2" descr="intermed">
            <a:extLst>
              <a:ext uri="{FF2B5EF4-FFF2-40B4-BE49-F238E27FC236}">
                <a16:creationId xmlns:a16="http://schemas.microsoft.com/office/drawing/2014/main" id="{4E0397D6-1B8B-5C1A-FFA8-CB37EA550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0" y="596901"/>
            <a:ext cx="9207500"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3">
            <a:extLst>
              <a:ext uri="{FF2B5EF4-FFF2-40B4-BE49-F238E27FC236}">
                <a16:creationId xmlns:a16="http://schemas.microsoft.com/office/drawing/2014/main" id="{6DC93744-ECAE-1CAD-F4AE-35E6C190FE21}"/>
              </a:ext>
            </a:extLst>
          </p:cNvPr>
          <p:cNvSpPr txBox="1">
            <a:spLocks noChangeArrowheads="1"/>
          </p:cNvSpPr>
          <p:nvPr/>
        </p:nvSpPr>
        <p:spPr bwMode="auto">
          <a:xfrm>
            <a:off x="9051925" y="2098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446468" name="Text Box 4">
            <a:extLst>
              <a:ext uri="{FF2B5EF4-FFF2-40B4-BE49-F238E27FC236}">
                <a16:creationId xmlns:a16="http://schemas.microsoft.com/office/drawing/2014/main" id="{AC41AE8A-B048-6084-31A3-6228F55E60A1}"/>
              </a:ext>
            </a:extLst>
          </p:cNvPr>
          <p:cNvSpPr txBox="1">
            <a:spLocks noChangeArrowheads="1"/>
          </p:cNvSpPr>
          <p:nvPr/>
        </p:nvSpPr>
        <p:spPr bwMode="auto">
          <a:xfrm>
            <a:off x="1981200" y="1905001"/>
            <a:ext cx="914400" cy="83099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t>700 VPs</a:t>
            </a:r>
          </a:p>
        </p:txBody>
      </p:sp>
      <p:sp>
        <p:nvSpPr>
          <p:cNvPr id="446469" name="Text Box 5">
            <a:extLst>
              <a:ext uri="{FF2B5EF4-FFF2-40B4-BE49-F238E27FC236}">
                <a16:creationId xmlns:a16="http://schemas.microsoft.com/office/drawing/2014/main" id="{93C36E3E-BF0E-DED6-F3D4-2758424CC77E}"/>
              </a:ext>
            </a:extLst>
          </p:cNvPr>
          <p:cNvSpPr txBox="1">
            <a:spLocks noChangeArrowheads="1"/>
          </p:cNvSpPr>
          <p:nvPr/>
        </p:nvSpPr>
        <p:spPr bwMode="auto">
          <a:xfrm>
            <a:off x="9296400" y="1752601"/>
            <a:ext cx="137160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t>192 + 144 </a:t>
            </a:r>
            <a:r>
              <a:rPr lang="en-US" altLang="en-US" sz="2000"/>
              <a:t>VP</a:t>
            </a:r>
            <a:r>
              <a:rPr lang="en-US" altLang="en-US"/>
              <a:t>s</a:t>
            </a:r>
          </a:p>
        </p:txBody>
      </p:sp>
      <p:sp>
        <p:nvSpPr>
          <p:cNvPr id="446470" name="Text Box 6">
            <a:extLst>
              <a:ext uri="{FF2B5EF4-FFF2-40B4-BE49-F238E27FC236}">
                <a16:creationId xmlns:a16="http://schemas.microsoft.com/office/drawing/2014/main" id="{C3E5A38B-FF54-B63C-E443-6FEE720AA599}"/>
              </a:ext>
            </a:extLst>
          </p:cNvPr>
          <p:cNvSpPr txBox="1">
            <a:spLocks noChangeArrowheads="1"/>
          </p:cNvSpPr>
          <p:nvPr/>
        </p:nvSpPr>
        <p:spPr bwMode="auto">
          <a:xfrm>
            <a:off x="5562600" y="2449513"/>
            <a:ext cx="1752600" cy="4572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t>30,000 VPs</a:t>
            </a:r>
          </a:p>
        </p:txBody>
      </p:sp>
      <p:sp>
        <p:nvSpPr>
          <p:cNvPr id="38922" name="Text Box 7">
            <a:extLst>
              <a:ext uri="{FF2B5EF4-FFF2-40B4-BE49-F238E27FC236}">
                <a16:creationId xmlns:a16="http://schemas.microsoft.com/office/drawing/2014/main" id="{23452AE9-4296-3544-59C0-A6B8F0CB2CCF}"/>
              </a:ext>
            </a:extLst>
          </p:cNvPr>
          <p:cNvSpPr txBox="1">
            <a:spLocks noChangeArrowheads="1"/>
          </p:cNvSpPr>
          <p:nvPr/>
        </p:nvSpPr>
        <p:spPr bwMode="auto">
          <a:xfrm>
            <a:off x="2057400" y="2286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a:solidFill>
                  <a:srgbClr val="008080"/>
                </a:solidFill>
              </a:rPr>
              <a:t>NAMD Parallelization using Charm++ : PME</a:t>
            </a:r>
          </a:p>
        </p:txBody>
      </p:sp>
      <p:sp>
        <p:nvSpPr>
          <p:cNvPr id="38923" name="Text Box 8">
            <a:extLst>
              <a:ext uri="{FF2B5EF4-FFF2-40B4-BE49-F238E27FC236}">
                <a16:creationId xmlns:a16="http://schemas.microsoft.com/office/drawing/2014/main" id="{C13049F9-6EBB-4A2F-6229-1B968A1BA880}"/>
              </a:ext>
            </a:extLst>
          </p:cNvPr>
          <p:cNvSpPr txBox="1">
            <a:spLocks noChangeArrowheads="1"/>
          </p:cNvSpPr>
          <p:nvPr/>
        </p:nvSpPr>
        <p:spPr bwMode="auto">
          <a:xfrm>
            <a:off x="2362200" y="5943601"/>
            <a:ext cx="6400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000">
                <a:solidFill>
                  <a:srgbClr val="000066"/>
                </a:solidFill>
              </a:rPr>
              <a:t>These 30,000+ Virtual Processors (VPs)  are mapped to real processors by charm runtime system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46469"/>
                                        </p:tgtEl>
                                        <p:attrNameLst>
                                          <p:attrName>style.visibility</p:attrName>
                                        </p:attrNameLst>
                                      </p:cBhvr>
                                      <p:to>
                                        <p:strVal val="visible"/>
                                      </p:to>
                                    </p:set>
                                    <p:anim calcmode="lin" valueType="num">
                                      <p:cBhvr additive="base">
                                        <p:cTn id="7" dur="500" fill="hold"/>
                                        <p:tgtEl>
                                          <p:spTgt spid="446469"/>
                                        </p:tgtEl>
                                        <p:attrNameLst>
                                          <p:attrName>ppt_x</p:attrName>
                                        </p:attrNameLst>
                                      </p:cBhvr>
                                      <p:tavLst>
                                        <p:tav tm="0">
                                          <p:val>
                                            <p:strVal val="0-#ppt_w/2"/>
                                          </p:val>
                                        </p:tav>
                                        <p:tav tm="100000">
                                          <p:val>
                                            <p:strVal val="#ppt_x"/>
                                          </p:val>
                                        </p:tav>
                                      </p:tavLst>
                                    </p:anim>
                                    <p:anim calcmode="lin" valueType="num">
                                      <p:cBhvr additive="base">
                                        <p:cTn id="8" dur="500" fill="hold"/>
                                        <p:tgtEl>
                                          <p:spTgt spid="44646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446470"/>
                                        </p:tgtEl>
                                        <p:attrNameLst>
                                          <p:attrName>style.visibility</p:attrName>
                                        </p:attrNameLst>
                                      </p:cBhvr>
                                      <p:to>
                                        <p:strVal val="visible"/>
                                      </p:to>
                                    </p:set>
                                    <p:anim calcmode="lin" valueType="num">
                                      <p:cBhvr additive="base">
                                        <p:cTn id="12" dur="500" fill="hold"/>
                                        <p:tgtEl>
                                          <p:spTgt spid="446470"/>
                                        </p:tgtEl>
                                        <p:attrNameLst>
                                          <p:attrName>ppt_x</p:attrName>
                                        </p:attrNameLst>
                                      </p:cBhvr>
                                      <p:tavLst>
                                        <p:tav tm="0">
                                          <p:val>
                                            <p:strVal val="0-#ppt_w/2"/>
                                          </p:val>
                                        </p:tav>
                                        <p:tav tm="100000">
                                          <p:val>
                                            <p:strVal val="#ppt_x"/>
                                          </p:val>
                                        </p:tav>
                                      </p:tavLst>
                                    </p:anim>
                                    <p:anim calcmode="lin" valueType="num">
                                      <p:cBhvr additive="base">
                                        <p:cTn id="13" dur="500" fill="hold"/>
                                        <p:tgtEl>
                                          <p:spTgt spid="446470"/>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446468"/>
                                        </p:tgtEl>
                                        <p:attrNameLst>
                                          <p:attrName>style.visibility</p:attrName>
                                        </p:attrNameLst>
                                      </p:cBhvr>
                                      <p:to>
                                        <p:strVal val="visible"/>
                                      </p:to>
                                    </p:set>
                                    <p:anim calcmode="lin" valueType="num">
                                      <p:cBhvr additive="base">
                                        <p:cTn id="17" dur="500" fill="hold"/>
                                        <p:tgtEl>
                                          <p:spTgt spid="446468"/>
                                        </p:tgtEl>
                                        <p:attrNameLst>
                                          <p:attrName>ppt_x</p:attrName>
                                        </p:attrNameLst>
                                      </p:cBhvr>
                                      <p:tavLst>
                                        <p:tav tm="0">
                                          <p:val>
                                            <p:strVal val="0-#ppt_w/2"/>
                                          </p:val>
                                        </p:tav>
                                        <p:tav tm="100000">
                                          <p:val>
                                            <p:strVal val="#ppt_x"/>
                                          </p:val>
                                        </p:tav>
                                      </p:tavLst>
                                    </p:anim>
                                    <p:anim calcmode="lin" valueType="num">
                                      <p:cBhvr additive="base">
                                        <p:cTn id="18" dur="500" fill="hold"/>
                                        <p:tgtEl>
                                          <p:spTgt spid="4464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68" grpId="0" animBg="1" autoUpdateAnimBg="0"/>
      <p:bldP spid="446469" grpId="0" animBg="1" autoUpdateAnimBg="0"/>
      <p:bldP spid="446470"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Footer Placeholder 2">
            <a:extLst>
              <a:ext uri="{FF2B5EF4-FFF2-40B4-BE49-F238E27FC236}">
                <a16:creationId xmlns:a16="http://schemas.microsoft.com/office/drawing/2014/main" id="{DC1187BA-B0AA-0B39-6476-4876571C21F3}"/>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a:solidFill>
                  <a:srgbClr val="99FF33"/>
                </a:solidFill>
              </a:rPr>
              <a:t>Charm++ Tutorial</a:t>
            </a:r>
          </a:p>
        </p:txBody>
      </p:sp>
      <p:sp>
        <p:nvSpPr>
          <p:cNvPr id="39940" name="Slide Number Placeholder 3">
            <a:extLst>
              <a:ext uri="{FF2B5EF4-FFF2-40B4-BE49-F238E27FC236}">
                <a16:creationId xmlns:a16="http://schemas.microsoft.com/office/drawing/2014/main" id="{2596EC97-DD77-C29A-5A8E-D4C619349BF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E3ADA85-3323-6045-BE7C-0F9615602642}" type="slidenum">
              <a:rPr lang="en-US" altLang="en-US" sz="1400">
                <a:solidFill>
                  <a:srgbClr val="99FF33"/>
                </a:solidFill>
              </a:rPr>
              <a:pPr eaLnBrk="1" hangingPunct="1"/>
              <a:t>19</a:t>
            </a:fld>
            <a:endParaRPr lang="en-US" altLang="en-US" sz="1400">
              <a:solidFill>
                <a:srgbClr val="99FF33"/>
              </a:solidFill>
            </a:endParaRPr>
          </a:p>
        </p:txBody>
      </p:sp>
      <p:pic>
        <p:nvPicPr>
          <p:cNvPr id="39941" name="Picture 2" descr="namd1024">
            <a:extLst>
              <a:ext uri="{FF2B5EF4-FFF2-40B4-BE49-F238E27FC236}">
                <a16:creationId xmlns:a16="http://schemas.microsoft.com/office/drawing/2014/main" id="{1B84100B-DC6C-D89E-1E74-395E8A835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0"/>
            <a:ext cx="8953500" cy="656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3">
            <a:extLst>
              <a:ext uri="{FF2B5EF4-FFF2-40B4-BE49-F238E27FC236}">
                <a16:creationId xmlns:a16="http://schemas.microsoft.com/office/drawing/2014/main" id="{24EE6221-16CF-241B-96FD-5D4CBF7E107F}"/>
              </a:ext>
            </a:extLst>
          </p:cNvPr>
          <p:cNvSpPr txBox="1">
            <a:spLocks noChangeArrowheads="1"/>
          </p:cNvSpPr>
          <p:nvPr/>
        </p:nvSpPr>
        <p:spPr bwMode="auto">
          <a:xfrm>
            <a:off x="6629400" y="2590801"/>
            <a:ext cx="3733800" cy="14636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a:t>Whereas on BlueGene/L (recent tuning), 1024 procs</a:t>
            </a:r>
          </a:p>
          <a:p>
            <a:pPr eaLnBrk="1" hangingPunct="1">
              <a:spcBef>
                <a:spcPct val="50000"/>
              </a:spcBef>
            </a:pPr>
            <a:r>
              <a:rPr lang="en-US" altLang="en-US" sz="2000"/>
              <a:t>Shallow valleys, high peaks, nicely overlapped PME</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NAMD: </a:t>
            </a:r>
            <a:r>
              <a:rPr lang="en-US" dirty="0" err="1"/>
              <a:t>Biomolecular</a:t>
            </a:r>
            <a:r>
              <a:rPr lang="en-US" dirty="0"/>
              <a:t> Simulations</a:t>
            </a:r>
          </a:p>
        </p:txBody>
      </p:sp>
      <p:sp>
        <p:nvSpPr>
          <p:cNvPr id="6" name="Content Placeholder 5"/>
          <p:cNvSpPr>
            <a:spLocks noGrp="1"/>
          </p:cNvSpPr>
          <p:nvPr>
            <p:ph sz="half" idx="1"/>
          </p:nvPr>
        </p:nvSpPr>
        <p:spPr/>
        <p:txBody>
          <a:bodyPr>
            <a:normAutofit lnSpcReduction="10000"/>
          </a:bodyPr>
          <a:lstStyle/>
          <a:p>
            <a:r>
              <a:rPr lang="en-US" dirty="0"/>
              <a:t>Collaboration with K. </a:t>
            </a:r>
            <a:r>
              <a:rPr lang="en-US" dirty="0" err="1"/>
              <a:t>Schulten</a:t>
            </a:r>
            <a:endParaRPr lang="en-US" dirty="0"/>
          </a:p>
          <a:p>
            <a:r>
              <a:rPr lang="en-US" dirty="0"/>
              <a:t>With over 50,000 registered users</a:t>
            </a:r>
          </a:p>
          <a:p>
            <a:r>
              <a:rPr lang="en-US" dirty="0"/>
              <a:t>Scaled to most top US supercomputers</a:t>
            </a:r>
          </a:p>
          <a:p>
            <a:r>
              <a:rPr lang="en-US" dirty="0"/>
              <a:t>In production use on supercomputers and clusters and desktops</a:t>
            </a:r>
          </a:p>
          <a:p>
            <a:r>
              <a:rPr lang="en-US" dirty="0"/>
              <a:t>Gordon Bell award in 2002</a:t>
            </a:r>
          </a:p>
        </p:txBody>
      </p:sp>
      <p:pic>
        <p:nvPicPr>
          <p:cNvPr id="10" name="Picture 9" descr="HIV-background-news.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92800" y="1371600"/>
            <a:ext cx="5791200" cy="2443162"/>
          </a:xfrm>
          <a:prstGeom prst="rect">
            <a:avLst/>
          </a:prstGeom>
        </p:spPr>
      </p:pic>
      <p:sp>
        <p:nvSpPr>
          <p:cNvPr id="11" name="TextBox 10"/>
          <p:cNvSpPr txBox="1"/>
          <p:nvPr/>
        </p:nvSpPr>
        <p:spPr>
          <a:xfrm>
            <a:off x="6705600" y="3852208"/>
            <a:ext cx="5080000" cy="1569660"/>
          </a:xfrm>
          <a:prstGeom prst="rect">
            <a:avLst/>
          </a:prstGeom>
          <a:noFill/>
        </p:spPr>
        <p:txBody>
          <a:bodyPr wrap="square" rtlCol="0">
            <a:spAutoFit/>
          </a:bodyPr>
          <a:lstStyle/>
          <a:p>
            <a:pPr defTabSz="914400" fontAlgn="base">
              <a:spcBef>
                <a:spcPct val="0"/>
              </a:spcBef>
              <a:spcAft>
                <a:spcPct val="0"/>
              </a:spcAft>
            </a:pPr>
            <a:r>
              <a:rPr lang="en-US" sz="2400" dirty="0">
                <a:solidFill>
                  <a:srgbClr val="008000"/>
                </a:solidFill>
                <a:latin typeface="Lucida Sans Unicode"/>
              </a:rPr>
              <a:t>Recent success: Determination of the structure of HIV capsid by researchers including Prof </a:t>
            </a:r>
            <a:r>
              <a:rPr lang="en-US" sz="2400" dirty="0" err="1">
                <a:solidFill>
                  <a:srgbClr val="008000"/>
                </a:solidFill>
                <a:latin typeface="Lucida Sans Unicode"/>
              </a:rPr>
              <a:t>Schulten</a:t>
            </a:r>
            <a:r>
              <a:rPr lang="en-US" sz="2400" dirty="0">
                <a:solidFill>
                  <a:srgbClr val="008000"/>
                </a:solidFill>
                <a:latin typeface="Lucida Sans Unicode"/>
              </a:rPr>
              <a:t> </a:t>
            </a:r>
          </a:p>
        </p:txBody>
      </p:sp>
      <p:sp>
        <p:nvSpPr>
          <p:cNvPr id="2" name="Slide Number Placeholder 1"/>
          <p:cNvSpPr>
            <a:spLocks noGrp="1"/>
          </p:cNvSpPr>
          <p:nvPr>
            <p:ph type="sldNum" sz="quarter" idx="12"/>
          </p:nvPr>
        </p:nvSpPr>
        <p:spPr/>
        <p:txBody>
          <a:bodyPr/>
          <a:lstStyle/>
          <a:p>
            <a:pPr>
              <a:defRPr/>
            </a:pPr>
            <a:fld id="{247C39AB-C319-403C-8545-69BA255C32C6}" type="slidenum">
              <a:rPr lang="en-US" smtClean="0">
                <a:solidFill>
                  <a:prstClr val="black">
                    <a:tint val="75000"/>
                  </a:prstClr>
                </a:solidFill>
              </a:rPr>
              <a:pPr>
                <a:defRPr/>
              </a:pPr>
              <a:t>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n-US">
                <a:solidFill>
                  <a:srgbClr val="575F6D">
                    <a:lumMod val="40000"/>
                    <a:lumOff val="60000"/>
                  </a:srgbClr>
                </a:solidFill>
              </a:rPr>
              <a:t>Charm++ Tutorial</a:t>
            </a:r>
            <a:endParaRPr lang="en-US" dirty="0">
              <a:solidFill>
                <a:srgbClr val="575F6D">
                  <a:lumMod val="40000"/>
                  <a:lumOff val="60000"/>
                </a:srgbClr>
              </a:solidFill>
            </a:endParaRPr>
          </a:p>
        </p:txBody>
      </p:sp>
    </p:spTree>
    <p:extLst>
      <p:ext uri="{BB962C8B-B14F-4D97-AF65-F5344CB8AC3E}">
        <p14:creationId xmlns:p14="http://schemas.microsoft.com/office/powerpoint/2010/main" val="7356279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Footer Placeholder 2">
            <a:extLst>
              <a:ext uri="{FF2B5EF4-FFF2-40B4-BE49-F238E27FC236}">
                <a16:creationId xmlns:a16="http://schemas.microsoft.com/office/drawing/2014/main" id="{4F980BE5-B43B-1E0E-980C-CAE59156CFE8}"/>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a:solidFill>
                  <a:srgbClr val="99FF33"/>
                </a:solidFill>
              </a:rPr>
              <a:t>Charm++ Tutorial</a:t>
            </a:r>
          </a:p>
        </p:txBody>
      </p:sp>
      <p:sp>
        <p:nvSpPr>
          <p:cNvPr id="41988" name="Slide Number Placeholder 3">
            <a:extLst>
              <a:ext uri="{FF2B5EF4-FFF2-40B4-BE49-F238E27FC236}">
                <a16:creationId xmlns:a16="http://schemas.microsoft.com/office/drawing/2014/main" id="{BDC19D02-37AA-A997-9831-D8D554161BB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927F35B-76F6-A74B-9955-088EC0542650}" type="slidenum">
              <a:rPr lang="en-US" altLang="en-US" sz="1400">
                <a:solidFill>
                  <a:srgbClr val="99FF33"/>
                </a:solidFill>
              </a:rPr>
              <a:pPr eaLnBrk="1" hangingPunct="1"/>
              <a:t>20</a:t>
            </a:fld>
            <a:endParaRPr lang="en-US" altLang="en-US" sz="1400">
              <a:solidFill>
                <a:srgbClr val="99FF33"/>
              </a:solidFill>
            </a:endParaRPr>
          </a:p>
        </p:txBody>
      </p:sp>
      <p:pic>
        <p:nvPicPr>
          <p:cNvPr id="41989" name="Picture 2" descr="namdxt3_512">
            <a:extLst>
              <a:ext uri="{FF2B5EF4-FFF2-40B4-BE49-F238E27FC236}">
                <a16:creationId xmlns:a16="http://schemas.microsoft.com/office/drawing/2014/main" id="{4055A8D1-D75A-9ED6-6A84-D42A2319E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42875"/>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 Box 3">
            <a:extLst>
              <a:ext uri="{FF2B5EF4-FFF2-40B4-BE49-F238E27FC236}">
                <a16:creationId xmlns:a16="http://schemas.microsoft.com/office/drawing/2014/main" id="{04C6199F-9AFB-C108-8E40-CA70D977C590}"/>
              </a:ext>
            </a:extLst>
          </p:cNvPr>
          <p:cNvSpPr txBox="1">
            <a:spLocks noChangeArrowheads="1"/>
          </p:cNvSpPr>
          <p:nvPr/>
        </p:nvSpPr>
        <p:spPr bwMode="auto">
          <a:xfrm>
            <a:off x="2743200" y="533400"/>
            <a:ext cx="4038600" cy="4572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t>On Cray XT3, 512 processors</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Grainsize</a:t>
            </a:r>
            <a:r>
              <a:rPr lang="en-US" dirty="0"/>
              <a:t> example: NAMD</a:t>
            </a:r>
          </a:p>
        </p:txBody>
      </p:sp>
      <p:sp>
        <p:nvSpPr>
          <p:cNvPr id="3" name="Content Placeholder 2"/>
          <p:cNvSpPr>
            <a:spLocks noGrp="1"/>
          </p:cNvSpPr>
          <p:nvPr>
            <p:ph idx="1"/>
          </p:nvPr>
        </p:nvSpPr>
        <p:spPr/>
        <p:txBody>
          <a:bodyPr>
            <a:normAutofit/>
          </a:bodyPr>
          <a:lstStyle/>
          <a:p>
            <a:r>
              <a:rPr lang="en-US" sz="2600" dirty="0"/>
              <a:t>High performing examples (objects are the work-data units in Charm++):</a:t>
            </a:r>
          </a:p>
          <a:p>
            <a:r>
              <a:rPr lang="en-US" sz="2600" dirty="0"/>
              <a:t>On Blue Waters, 100M atom simulation  </a:t>
            </a:r>
          </a:p>
          <a:p>
            <a:pPr lvl="1"/>
            <a:r>
              <a:rPr lang="en-US" dirty="0"/>
              <a:t>128K cores (4K nodes): 5,510,202 objects </a:t>
            </a:r>
          </a:p>
          <a:p>
            <a:r>
              <a:rPr lang="en-US" sz="2600" dirty="0"/>
              <a:t>Edison, </a:t>
            </a:r>
            <a:r>
              <a:rPr lang="en-US" sz="2200" dirty="0"/>
              <a:t>Apoa1 (92K atoms)  </a:t>
            </a:r>
          </a:p>
          <a:p>
            <a:pPr lvl="1"/>
            <a:r>
              <a:rPr lang="en-US" dirty="0"/>
              <a:t>4K cores:  33,124 objects</a:t>
            </a:r>
          </a:p>
          <a:p>
            <a:r>
              <a:rPr lang="en-US" sz="2600" dirty="0"/>
              <a:t>Hopper, STMV (1M atoms)</a:t>
            </a:r>
          </a:p>
          <a:p>
            <a:pPr lvl="1"/>
            <a:r>
              <a:rPr lang="en-US" dirty="0"/>
              <a:t>15,360</a:t>
            </a:r>
            <a:r>
              <a:rPr lang="en-US" sz="2200" dirty="0"/>
              <a:t> cores:  430,612 </a:t>
            </a:r>
            <a:r>
              <a:rPr lang="en-US" sz="2000" dirty="0"/>
              <a:t>objects</a:t>
            </a:r>
          </a:p>
          <a:p>
            <a:pPr lvl="1"/>
            <a:endParaRPr lang="en-US" sz="2200" dirty="0"/>
          </a:p>
          <a:p>
            <a:endParaRPr lang="en-US" dirty="0"/>
          </a:p>
        </p:txBody>
      </p:sp>
      <p:sp>
        <p:nvSpPr>
          <p:cNvPr id="5" name="Footer Placeholder 4"/>
          <p:cNvSpPr>
            <a:spLocks noGrp="1"/>
          </p:cNvSpPr>
          <p:nvPr>
            <p:ph type="ftr" sz="quarter" idx="11"/>
          </p:nvPr>
        </p:nvSpPr>
        <p:spPr/>
        <p:txBody>
          <a:bodyPr/>
          <a:lstStyle/>
          <a:p>
            <a:pPr>
              <a:defRPr/>
            </a:pPr>
            <a:r>
              <a:rPr lang="en-US">
                <a:solidFill>
                  <a:srgbClr val="575F6D">
                    <a:lumMod val="40000"/>
                    <a:lumOff val="60000"/>
                  </a:srgbClr>
                </a:solidFill>
              </a:rPr>
              <a:t>Charm++ Tutorial</a:t>
            </a:r>
            <a:endParaRPr lang="en-US" dirty="0">
              <a:solidFill>
                <a:srgbClr val="575F6D">
                  <a:lumMod val="40000"/>
                  <a:lumOff val="60000"/>
                </a:srgbClr>
              </a:solidFill>
            </a:endParaRPr>
          </a:p>
        </p:txBody>
      </p:sp>
      <p:sp>
        <p:nvSpPr>
          <p:cNvPr id="6" name="Slide Number Placeholder 5"/>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rPr>
              <a:pPr>
                <a:defRPr/>
              </a:pPr>
              <a:t>21</a:t>
            </a:fld>
            <a:endParaRPr lang="en-US" dirty="0">
              <a:solidFill>
                <a:prstClr val="black">
                  <a:tint val="75000"/>
                </a:prstClr>
              </a:solidFill>
            </a:endParaRPr>
          </a:p>
        </p:txBody>
      </p:sp>
    </p:spTree>
    <p:extLst>
      <p:ext uri="{BB962C8B-B14F-4D97-AF65-F5344CB8AC3E}">
        <p14:creationId xmlns:p14="http://schemas.microsoft.com/office/powerpoint/2010/main" val="261892329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001552" y="5852938"/>
            <a:ext cx="10363200" cy="771599"/>
          </a:xfrm>
        </p:spPr>
        <p:txBody>
          <a:bodyPr/>
          <a:lstStyle/>
          <a:p>
            <a:r>
              <a:rPr lang="en-US" sz="1800" dirty="0"/>
              <a:t>NAMD strong scaling on Titan Cray XK7, Blue Waters Cray XE6, and Mira IBM Blue Gene/Q for 21M and 224M atom benchmarks</a:t>
            </a:r>
          </a:p>
        </p:txBody>
      </p:sp>
      <p:pic>
        <p:nvPicPr>
          <p:cNvPr id="9" name="Picture 8" descr="crossplat.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5165" y="694994"/>
            <a:ext cx="9835772" cy="5163780"/>
          </a:xfrm>
          <a:prstGeom prst="rect">
            <a:avLst/>
          </a:prstGeom>
        </p:spPr>
      </p:pic>
      <p:sp>
        <p:nvSpPr>
          <p:cNvPr id="2" name="Footer Placeholder 1">
            <a:extLst>
              <a:ext uri="{FF2B5EF4-FFF2-40B4-BE49-F238E27FC236}">
                <a16:creationId xmlns:a16="http://schemas.microsoft.com/office/drawing/2014/main" id="{1906AFFA-FDC4-59BC-9783-A40B9B1F4F8C}"/>
              </a:ext>
            </a:extLst>
          </p:cNvPr>
          <p:cNvSpPr>
            <a:spLocks noGrp="1"/>
          </p:cNvSpPr>
          <p:nvPr>
            <p:ph type="ftr" sz="quarter" idx="11"/>
          </p:nvPr>
        </p:nvSpPr>
        <p:spPr/>
        <p:txBody>
          <a:bodyPr/>
          <a:lstStyle/>
          <a:p>
            <a:r>
              <a:rPr lang="it-IT"/>
              <a:t>Charm++ Tutorial</a:t>
            </a:r>
            <a:endParaRPr lang="en-US"/>
          </a:p>
        </p:txBody>
      </p:sp>
      <p:sp>
        <p:nvSpPr>
          <p:cNvPr id="3" name="Slide Number Placeholder 2">
            <a:extLst>
              <a:ext uri="{FF2B5EF4-FFF2-40B4-BE49-F238E27FC236}">
                <a16:creationId xmlns:a16="http://schemas.microsoft.com/office/drawing/2014/main" id="{AF72F83D-0030-666C-881B-DC13C2F82670}"/>
              </a:ext>
            </a:extLst>
          </p:cNvPr>
          <p:cNvSpPr>
            <a:spLocks noGrp="1"/>
          </p:cNvSpPr>
          <p:nvPr>
            <p:ph type="sldNum" sz="quarter" idx="12"/>
          </p:nvPr>
        </p:nvSpPr>
        <p:spPr/>
        <p:txBody>
          <a:bodyPr/>
          <a:lstStyle/>
          <a:p>
            <a:fld id="{CFC44A27-8FBD-E742-A40B-F519DB996467}" type="slidenum">
              <a:rPr lang="en-US" smtClean="0"/>
              <a:t>22</a:t>
            </a:fld>
            <a:endParaRPr lang="en-US"/>
          </a:p>
        </p:txBody>
      </p:sp>
    </p:spTree>
    <p:extLst>
      <p:ext uri="{BB962C8B-B14F-4D97-AF65-F5344CB8AC3E}">
        <p14:creationId xmlns:p14="http://schemas.microsoft.com/office/powerpoint/2010/main" val="102454754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AV_spin_components.mp4" descr="RAV_spin_components.mp4">
            <a:hlinkClick r:id="" action="ppaction://media"/>
            <a:extLst>
              <a:ext uri="{FF2B5EF4-FFF2-40B4-BE49-F238E27FC236}">
                <a16:creationId xmlns:a16="http://schemas.microsoft.com/office/drawing/2014/main" id="{256F37A4-EC3A-C846-9A9C-4EAB0BE591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882" y="0"/>
            <a:ext cx="12192000" cy="6858000"/>
          </a:xfrm>
          <a:prstGeom prst="rect">
            <a:avLst/>
          </a:prstGeom>
        </p:spPr>
      </p:pic>
      <p:sp>
        <p:nvSpPr>
          <p:cNvPr id="4" name="Title 3">
            <a:extLst>
              <a:ext uri="{FF2B5EF4-FFF2-40B4-BE49-F238E27FC236}">
                <a16:creationId xmlns:a16="http://schemas.microsoft.com/office/drawing/2014/main" id="{D199FFCE-0E02-A041-AE1E-CBA8DA8C5EED}"/>
              </a:ext>
            </a:extLst>
          </p:cNvPr>
          <p:cNvSpPr>
            <a:spLocks noGrp="1"/>
          </p:cNvSpPr>
          <p:nvPr>
            <p:ph type="title"/>
          </p:nvPr>
        </p:nvSpPr>
        <p:spPr>
          <a:xfrm>
            <a:off x="-2661920" y="138109"/>
            <a:ext cx="9042400" cy="2266423"/>
          </a:xfrm>
        </p:spPr>
        <p:txBody>
          <a:bodyPr>
            <a:normAutofit/>
          </a:bodyPr>
          <a:lstStyle/>
          <a:p>
            <a:r>
              <a:rPr lang="en-US" dirty="0">
                <a:solidFill>
                  <a:schemeClr val="accent2">
                    <a:lumMod val="20000"/>
                    <a:lumOff val="80000"/>
                  </a:schemeClr>
                </a:solidFill>
                <a:highlight>
                  <a:srgbClr val="000000"/>
                </a:highlight>
              </a:rPr>
              <a:t>Recent </a:t>
            </a:r>
            <a:r>
              <a:rPr lang="en-US" sz="3600" dirty="0">
                <a:solidFill>
                  <a:schemeClr val="accent2">
                    <a:lumMod val="20000"/>
                    <a:lumOff val="80000"/>
                  </a:schemeClr>
                </a:solidFill>
                <a:highlight>
                  <a:srgbClr val="000000"/>
                </a:highlight>
              </a:rPr>
              <a:t>success </a:t>
            </a:r>
            <a:br>
              <a:rPr lang="en-US" sz="3600" dirty="0">
                <a:solidFill>
                  <a:schemeClr val="accent2">
                    <a:lumMod val="20000"/>
                    <a:lumOff val="80000"/>
                  </a:schemeClr>
                </a:solidFill>
                <a:highlight>
                  <a:srgbClr val="000000"/>
                </a:highlight>
              </a:rPr>
            </a:br>
            <a:r>
              <a:rPr lang="en-US" sz="3600" dirty="0">
                <a:solidFill>
                  <a:schemeClr val="accent2">
                    <a:lumMod val="20000"/>
                    <a:lumOff val="80000"/>
                  </a:schemeClr>
                </a:solidFill>
                <a:highlight>
                  <a:srgbClr val="000000"/>
                </a:highlight>
              </a:rPr>
              <a:t>with NAMD: </a:t>
            </a:r>
            <a:br>
              <a:rPr lang="en-US" sz="3600" dirty="0">
                <a:solidFill>
                  <a:schemeClr val="accent2">
                    <a:lumMod val="20000"/>
                    <a:lumOff val="80000"/>
                  </a:schemeClr>
                </a:solidFill>
                <a:highlight>
                  <a:srgbClr val="000000"/>
                </a:highlight>
              </a:rPr>
            </a:br>
            <a:endParaRPr lang="en-US" sz="3600" dirty="0">
              <a:solidFill>
                <a:schemeClr val="accent2">
                  <a:lumMod val="20000"/>
                  <a:lumOff val="80000"/>
                </a:schemeClr>
              </a:solidFill>
              <a:highlight>
                <a:srgbClr val="000000"/>
              </a:highlight>
            </a:endParaRPr>
          </a:p>
        </p:txBody>
      </p:sp>
      <p:sp>
        <p:nvSpPr>
          <p:cNvPr id="2" name="Footer Placeholder 1">
            <a:extLst>
              <a:ext uri="{FF2B5EF4-FFF2-40B4-BE49-F238E27FC236}">
                <a16:creationId xmlns:a16="http://schemas.microsoft.com/office/drawing/2014/main" id="{EA600F47-928D-A044-AE1B-A42999091B5A}"/>
              </a:ext>
            </a:extLst>
          </p:cNvPr>
          <p:cNvSpPr>
            <a:spLocks noGrp="1"/>
          </p:cNvSpPr>
          <p:nvPr>
            <p:ph type="ftr" sz="quarter" idx="11"/>
          </p:nvPr>
        </p:nvSpPr>
        <p:spPr/>
        <p:txBody>
          <a:bodyPr/>
          <a:lstStyle/>
          <a:p>
            <a:r>
              <a:rPr lang="fr-FR">
                <a:solidFill>
                  <a:prstClr val="black">
                    <a:tint val="75000"/>
                  </a:prstClr>
                </a:solidFill>
                <a:latin typeface="Calibri"/>
              </a:rPr>
              <a:t>Charm++ Tutorial</a:t>
            </a:r>
            <a:endParaRPr lang="en-US" dirty="0">
              <a:solidFill>
                <a:prstClr val="black">
                  <a:tint val="75000"/>
                </a:prstClr>
              </a:solidFill>
              <a:latin typeface="Calibri"/>
            </a:endParaRPr>
          </a:p>
        </p:txBody>
      </p:sp>
      <p:sp>
        <p:nvSpPr>
          <p:cNvPr id="3" name="Slide Number Placeholder 2">
            <a:extLst>
              <a:ext uri="{FF2B5EF4-FFF2-40B4-BE49-F238E27FC236}">
                <a16:creationId xmlns:a16="http://schemas.microsoft.com/office/drawing/2014/main" id="{EDF81167-F13E-FE44-A704-9041CA41C583}"/>
              </a:ext>
            </a:extLst>
          </p:cNvPr>
          <p:cNvSpPr>
            <a:spLocks noGrp="1"/>
          </p:cNvSpPr>
          <p:nvPr>
            <p:ph type="sldNum" sz="quarter" idx="12"/>
          </p:nvPr>
        </p:nvSpPr>
        <p:spPr/>
        <p:txBody>
          <a:bodyPr/>
          <a:lstStyle/>
          <a:p>
            <a:fld id="{D91FB1DA-2090-B048-95F2-510957A901A3}" type="slidenum">
              <a:rPr lang="en-US" smtClean="0">
                <a:solidFill>
                  <a:prstClr val="black">
                    <a:tint val="75000"/>
                  </a:prstClr>
                </a:solidFill>
                <a:latin typeface="Calibri"/>
              </a:rPr>
              <a:pPr/>
              <a:t>23</a:t>
            </a:fld>
            <a:endParaRPr lang="en-US">
              <a:solidFill>
                <a:prstClr val="black">
                  <a:tint val="75000"/>
                </a:prstClr>
              </a:solidFill>
              <a:latin typeface="Calibri"/>
            </a:endParaRPr>
          </a:p>
        </p:txBody>
      </p:sp>
      <p:sp>
        <p:nvSpPr>
          <p:cNvPr id="6" name="Title 3">
            <a:extLst>
              <a:ext uri="{FF2B5EF4-FFF2-40B4-BE49-F238E27FC236}">
                <a16:creationId xmlns:a16="http://schemas.microsoft.com/office/drawing/2014/main" id="{01B93FA7-B356-6243-9529-031C99E5B8AE}"/>
              </a:ext>
            </a:extLst>
          </p:cNvPr>
          <p:cNvSpPr txBox="1">
            <a:spLocks/>
          </p:cNvSpPr>
          <p:nvPr/>
        </p:nvSpPr>
        <p:spPr>
          <a:xfrm>
            <a:off x="8451521" y="78423"/>
            <a:ext cx="4441518" cy="551498"/>
          </a:xfrm>
          <a:prstGeom prst="rect">
            <a:avLst/>
          </a:prstGeom>
        </p:spPr>
        <p:txBody>
          <a:bodyPr vert="horz" lIns="91440" tIns="45720" rIns="91440" bIns="45720" rtlCol="0" anchor="ctr">
            <a:normAutofit fontScale="45000" lnSpcReduction="20000"/>
          </a:bodyPr>
          <a:lstStyle>
            <a:lvl1pPr algn="ctr" defTabSz="914400" rtl="0" eaLnBrk="1" latinLnBrk="0" hangingPunct="1">
              <a:spcBef>
                <a:spcPct val="0"/>
              </a:spcBef>
              <a:buNone/>
              <a:defRPr sz="4000" kern="1200" baseline="0">
                <a:solidFill>
                  <a:schemeClr val="tx2"/>
                </a:solidFill>
                <a:latin typeface="+mj-lt"/>
                <a:ea typeface="+mj-ea"/>
                <a:cs typeface="+mj-cs"/>
              </a:defRPr>
            </a:lvl1pPr>
          </a:lstStyle>
          <a:p>
            <a:r>
              <a:rPr lang="en-US" dirty="0">
                <a:solidFill>
                  <a:schemeClr val="accent2">
                    <a:lumMod val="20000"/>
                    <a:lumOff val="80000"/>
                  </a:schemeClr>
                </a:solidFill>
                <a:highlight>
                  <a:srgbClr val="000000"/>
                </a:highlight>
              </a:rPr>
              <a:t>Coronavirus </a:t>
            </a:r>
          </a:p>
          <a:p>
            <a:r>
              <a:rPr lang="en-US" dirty="0">
                <a:solidFill>
                  <a:schemeClr val="accent2">
                    <a:lumMod val="20000"/>
                    <a:lumOff val="80000"/>
                  </a:schemeClr>
                </a:solidFill>
                <a:highlight>
                  <a:srgbClr val="000000"/>
                </a:highlight>
              </a:rPr>
              <a:t>simulations</a:t>
            </a:r>
          </a:p>
        </p:txBody>
      </p:sp>
      <p:sp>
        <p:nvSpPr>
          <p:cNvPr id="7" name="Title 3">
            <a:extLst>
              <a:ext uri="{FF2B5EF4-FFF2-40B4-BE49-F238E27FC236}">
                <a16:creationId xmlns:a16="http://schemas.microsoft.com/office/drawing/2014/main" id="{F3F202CB-0DD1-894A-A220-A9284399C121}"/>
              </a:ext>
            </a:extLst>
          </p:cNvPr>
          <p:cNvSpPr txBox="1">
            <a:spLocks/>
          </p:cNvSpPr>
          <p:nvPr/>
        </p:nvSpPr>
        <p:spPr>
          <a:xfrm>
            <a:off x="7682743" y="5886557"/>
            <a:ext cx="4441518" cy="55149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000" kern="1200" baseline="0">
                <a:solidFill>
                  <a:schemeClr val="tx2"/>
                </a:solidFill>
                <a:latin typeface="+mj-lt"/>
                <a:ea typeface="+mj-ea"/>
                <a:cs typeface="+mj-cs"/>
              </a:defRPr>
            </a:lvl1pPr>
          </a:lstStyle>
          <a:p>
            <a:r>
              <a:rPr lang="en-US" sz="2400" dirty="0">
                <a:highlight>
                  <a:srgbClr val="000000"/>
                </a:highlight>
              </a:rPr>
              <a:t> Credit: Amaro Lab UCSD</a:t>
            </a:r>
            <a:endParaRPr lang="en-US" sz="2400" dirty="0">
              <a:solidFill>
                <a:schemeClr val="accent2">
                  <a:lumMod val="20000"/>
                  <a:lumOff val="80000"/>
                </a:schemeClr>
              </a:solidFill>
              <a:highlight>
                <a:srgbClr val="000000"/>
              </a:highlight>
            </a:endParaRPr>
          </a:p>
        </p:txBody>
      </p:sp>
    </p:spTree>
    <p:extLst>
      <p:ext uri="{BB962C8B-B14F-4D97-AF65-F5344CB8AC3E}">
        <p14:creationId xmlns:p14="http://schemas.microsoft.com/office/powerpoint/2010/main" val="5022524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986.nmtest.mp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4630400" cy="6858000"/>
          </a:xfrm>
          <a:prstGeom prst="rect">
            <a:avLst/>
          </a:prstGeom>
        </p:spPr>
      </p:pic>
      <p:sp>
        <p:nvSpPr>
          <p:cNvPr id="2" name="Rectangle 2"/>
          <p:cNvSpPr>
            <a:spLocks noGrp="1" noChangeArrowheads="1"/>
          </p:cNvSpPr>
          <p:nvPr>
            <p:ph type="title"/>
          </p:nvPr>
        </p:nvSpPr>
        <p:spPr>
          <a:xfrm>
            <a:off x="203200" y="152400"/>
            <a:ext cx="6400800" cy="1265238"/>
          </a:xfrm>
        </p:spPr>
        <p:txBody>
          <a:bodyPr>
            <a:normAutofit/>
          </a:bodyPr>
          <a:lstStyle/>
          <a:p>
            <a:r>
              <a:rPr lang="en-US" sz="2800" dirty="0">
                <a:solidFill>
                  <a:schemeClr val="accent3">
                    <a:lumMod val="40000"/>
                    <a:lumOff val="60000"/>
                  </a:schemeClr>
                </a:solidFill>
              </a:rPr>
              <a:t>ChaNGa: Parallel Gravity</a:t>
            </a:r>
          </a:p>
        </p:txBody>
      </p:sp>
      <p:sp>
        <p:nvSpPr>
          <p:cNvPr id="30724" name="Rectangle 3"/>
          <p:cNvSpPr>
            <a:spLocks noGrp="1" noChangeArrowheads="1"/>
          </p:cNvSpPr>
          <p:nvPr>
            <p:ph idx="1"/>
          </p:nvPr>
        </p:nvSpPr>
        <p:spPr>
          <a:xfrm>
            <a:off x="203200" y="1143000"/>
            <a:ext cx="6197600" cy="5410200"/>
          </a:xfrm>
        </p:spPr>
        <p:txBody>
          <a:bodyPr>
            <a:normAutofit fontScale="92500"/>
          </a:bodyPr>
          <a:lstStyle/>
          <a:p>
            <a:r>
              <a:rPr lang="en-US" dirty="0">
                <a:solidFill>
                  <a:schemeClr val="tx2">
                    <a:lumMod val="60000"/>
                    <a:lumOff val="40000"/>
                  </a:schemeClr>
                </a:solidFill>
              </a:rPr>
              <a:t>Collaborative project (NSF)</a:t>
            </a:r>
          </a:p>
          <a:p>
            <a:pPr lvl="1"/>
            <a:r>
              <a:rPr lang="en-US" dirty="0">
                <a:solidFill>
                  <a:schemeClr val="accent2">
                    <a:lumMod val="60000"/>
                    <a:lumOff val="40000"/>
                  </a:schemeClr>
                </a:solidFill>
              </a:rPr>
              <a:t>with Tom Quinn, Univ. of Washington</a:t>
            </a:r>
          </a:p>
          <a:p>
            <a:r>
              <a:rPr lang="en-US" dirty="0">
                <a:solidFill>
                  <a:schemeClr val="tx2">
                    <a:lumMod val="60000"/>
                    <a:lumOff val="40000"/>
                  </a:schemeClr>
                </a:solidFill>
              </a:rPr>
              <a:t>Gravity, gas dynamics</a:t>
            </a:r>
          </a:p>
          <a:p>
            <a:r>
              <a:rPr lang="en-US" dirty="0">
                <a:solidFill>
                  <a:schemeClr val="tx2">
                    <a:lumMod val="60000"/>
                    <a:lumOff val="40000"/>
                  </a:schemeClr>
                </a:solidFill>
              </a:rPr>
              <a:t>Barnes-Hut tree codes</a:t>
            </a:r>
          </a:p>
          <a:p>
            <a:pPr lvl="1"/>
            <a:r>
              <a:rPr lang="en-US" dirty="0">
                <a:solidFill>
                  <a:schemeClr val="accent2">
                    <a:lumMod val="60000"/>
                    <a:lumOff val="40000"/>
                  </a:schemeClr>
                </a:solidFill>
              </a:rPr>
              <a:t>Oct tree is natural </a:t>
            </a:r>
            <a:r>
              <a:rPr lang="en-US" dirty="0" err="1">
                <a:solidFill>
                  <a:schemeClr val="accent2">
                    <a:lumMod val="60000"/>
                    <a:lumOff val="40000"/>
                  </a:schemeClr>
                </a:solidFill>
              </a:rPr>
              <a:t>decomp</a:t>
            </a:r>
            <a:endParaRPr lang="en-US" dirty="0">
              <a:solidFill>
                <a:schemeClr val="accent2">
                  <a:lumMod val="60000"/>
                  <a:lumOff val="40000"/>
                </a:schemeClr>
              </a:solidFill>
            </a:endParaRPr>
          </a:p>
          <a:p>
            <a:pPr lvl="1"/>
            <a:r>
              <a:rPr lang="en-US" dirty="0">
                <a:solidFill>
                  <a:schemeClr val="accent2">
                    <a:lumMod val="60000"/>
                    <a:lumOff val="40000"/>
                  </a:schemeClr>
                </a:solidFill>
              </a:rPr>
              <a:t>Geometry has better aspect ratios, so you “open” up fewer nodes</a:t>
            </a:r>
          </a:p>
          <a:p>
            <a:pPr lvl="1"/>
            <a:r>
              <a:rPr lang="en-US" dirty="0">
                <a:solidFill>
                  <a:schemeClr val="accent2">
                    <a:lumMod val="60000"/>
                    <a:lumOff val="40000"/>
                  </a:schemeClr>
                </a:solidFill>
              </a:rPr>
              <a:t>But is not used because it leads to bad load balance</a:t>
            </a:r>
          </a:p>
          <a:p>
            <a:pPr lvl="1"/>
            <a:r>
              <a:rPr lang="en-US" dirty="0">
                <a:solidFill>
                  <a:schemeClr val="accent2">
                    <a:lumMod val="60000"/>
                    <a:lumOff val="40000"/>
                  </a:schemeClr>
                </a:solidFill>
              </a:rPr>
              <a:t>Assumption: one-to-one map between sub-trees and PEs</a:t>
            </a:r>
          </a:p>
          <a:p>
            <a:pPr lvl="1"/>
            <a:r>
              <a:rPr lang="en-US" dirty="0">
                <a:solidFill>
                  <a:schemeClr val="accent2">
                    <a:lumMod val="60000"/>
                    <a:lumOff val="40000"/>
                  </a:schemeClr>
                </a:solidFill>
              </a:rPr>
              <a:t>Binary trees are considered better load balanced</a:t>
            </a:r>
          </a:p>
          <a:p>
            <a:pPr lvl="1"/>
            <a:endParaRPr lang="en-US" dirty="0"/>
          </a:p>
        </p:txBody>
      </p:sp>
      <p:sp>
        <p:nvSpPr>
          <p:cNvPr id="43015" name="Footer Placeholder 5"/>
          <p:cNvSpPr>
            <a:spLocks noGrp="1"/>
          </p:cNvSpPr>
          <p:nvPr>
            <p:ph type="ftr" sz="quarter" idx="11"/>
          </p:nvPr>
        </p:nvSpPr>
        <p:spPr/>
        <p:txBody>
          <a:bodyPr/>
          <a:lstStyle/>
          <a:p>
            <a:r>
              <a:rPr lang="en-US">
                <a:solidFill>
                  <a:srgbClr val="575F6D">
                    <a:lumMod val="40000"/>
                    <a:lumOff val="60000"/>
                  </a:srgbClr>
                </a:solidFill>
              </a:rPr>
              <a:t>Charm++ Tutorial</a:t>
            </a:r>
            <a:endParaRPr lang="en-US" dirty="0">
              <a:solidFill>
                <a:srgbClr val="575F6D">
                  <a:lumMod val="40000"/>
                  <a:lumOff val="60000"/>
                </a:srgbClr>
              </a:solidFill>
            </a:endParaRPr>
          </a:p>
        </p:txBody>
      </p:sp>
      <p:sp>
        <p:nvSpPr>
          <p:cNvPr id="12" name="Slide Number Placeholder 11"/>
          <p:cNvSpPr>
            <a:spLocks noGrp="1"/>
          </p:cNvSpPr>
          <p:nvPr>
            <p:ph type="sldNum" sz="quarter" idx="12"/>
          </p:nvPr>
        </p:nvSpPr>
        <p:spPr/>
        <p:txBody>
          <a:bodyPr/>
          <a:lstStyle/>
          <a:p>
            <a:fld id="{3EF9F3CA-D42A-4F16-9502-7E916E4DA7FE}" type="slidenum">
              <a:rPr lang="en-US" smtClean="0">
                <a:solidFill>
                  <a:prstClr val="black">
                    <a:tint val="75000"/>
                  </a:prstClr>
                </a:solidFill>
              </a:rPr>
              <a:pPr/>
              <a:t>24</a:t>
            </a:fld>
            <a:endParaRPr lang="en-US" dirty="0">
              <a:solidFill>
                <a:prstClr val="black">
                  <a:tint val="75000"/>
                </a:prstClr>
              </a:solidFill>
            </a:endParaRPr>
          </a:p>
        </p:txBody>
      </p:sp>
      <p:sp>
        <p:nvSpPr>
          <p:cNvPr id="8" name="TextBox 7"/>
          <p:cNvSpPr txBox="1"/>
          <p:nvPr/>
        </p:nvSpPr>
        <p:spPr>
          <a:xfrm>
            <a:off x="6604000" y="5105400"/>
            <a:ext cx="5588000" cy="651460"/>
          </a:xfrm>
          <a:prstGeom prst="rect">
            <a:avLst/>
          </a:prstGeom>
          <a:solidFill>
            <a:schemeClr val="accent2">
              <a:lumMod val="60000"/>
              <a:lumOff val="40000"/>
            </a:schemeClr>
          </a:solidFill>
        </p:spPr>
        <p:txBody>
          <a:bodyPr wrap="square">
            <a:spAutoFit/>
          </a:bodyPr>
          <a:lstStyle/>
          <a:p>
            <a:pPr lvl="1" defTabSz="914400" fontAlgn="base">
              <a:lnSpc>
                <a:spcPct val="90000"/>
              </a:lnSpc>
              <a:spcBef>
                <a:spcPct val="0"/>
              </a:spcBef>
              <a:spcAft>
                <a:spcPct val="0"/>
              </a:spcAft>
              <a:defRPr/>
            </a:pPr>
            <a:r>
              <a:rPr lang="en-US" sz="2000" dirty="0">
                <a:solidFill>
                  <a:prstClr val="black"/>
                </a:solidFill>
                <a:latin typeface="Times New Roman" pitchFamily="18" charset="0"/>
              </a:rPr>
              <a:t>With Charm++: Use Oct-Tree, and let Charm++ map subtrees to processors</a:t>
            </a:r>
          </a:p>
        </p:txBody>
      </p:sp>
      <p:sp>
        <p:nvSpPr>
          <p:cNvPr id="10" name="TextBox 9"/>
          <p:cNvSpPr txBox="1"/>
          <p:nvPr/>
        </p:nvSpPr>
        <p:spPr>
          <a:xfrm>
            <a:off x="6604000" y="457201"/>
            <a:ext cx="5181600" cy="830263"/>
          </a:xfrm>
          <a:prstGeom prst="rect">
            <a:avLst/>
          </a:prstGeom>
          <a:solidFill>
            <a:schemeClr val="tx1"/>
          </a:solidFill>
        </p:spPr>
        <p:txBody>
          <a:bodyPr>
            <a:spAutoFit/>
          </a:bodyPr>
          <a:lstStyle/>
          <a:p>
            <a:pPr defTabSz="914400" fontAlgn="base">
              <a:spcBef>
                <a:spcPct val="0"/>
              </a:spcBef>
              <a:spcAft>
                <a:spcPct val="0"/>
              </a:spcAft>
              <a:defRPr/>
            </a:pPr>
            <a:r>
              <a:rPr lang="en-US" sz="2400" dirty="0">
                <a:solidFill>
                  <a:srgbClr val="777C84">
                    <a:lumMod val="40000"/>
                    <a:lumOff val="60000"/>
                  </a:srgbClr>
                </a:solidFill>
                <a:latin typeface="Times New Roman" pitchFamily="18" charset="0"/>
              </a:rPr>
              <a:t>Evolution of Universe and Galaxy Formation</a:t>
            </a:r>
          </a:p>
        </p:txBody>
      </p:sp>
    </p:spTree>
    <p:custDataLst>
      <p:tags r:id="rId1"/>
    </p:custDataLst>
    <p:extLst>
      <p:ext uri="{BB962C8B-B14F-4D97-AF65-F5344CB8AC3E}">
        <p14:creationId xmlns:p14="http://schemas.microsoft.com/office/powerpoint/2010/main" val="2720545402"/>
      </p:ext>
    </p:extLst>
  </p:cSld>
  <p:clrMapOvr>
    <a:masterClrMapping/>
  </p:clrMapOvr>
  <p:transition advTm="11398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video>
              <p:cMediaNode vol="80000">
                <p:cTn id="13" fill="hold" display="0">
                  <p:stCondLst>
                    <p:cond delay="indefinite"/>
                  </p:stCondLst>
                </p:cTn>
                <p:tgtEl>
                  <p:spTgt spid="13"/>
                </p:tgtEl>
              </p:cMediaNode>
            </p:video>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1676400" y="152400"/>
            <a:ext cx="4800600" cy="1265238"/>
          </a:xfrm>
        </p:spPr>
        <p:txBody>
          <a:bodyPr>
            <a:normAutofit/>
          </a:bodyPr>
          <a:lstStyle/>
          <a:p>
            <a:r>
              <a:rPr lang="en-US" sz="2800" dirty="0">
                <a:solidFill>
                  <a:schemeClr val="accent3">
                    <a:lumMod val="40000"/>
                    <a:lumOff val="60000"/>
                  </a:schemeClr>
                </a:solidFill>
              </a:rPr>
              <a:t>ChaNGa: Parallel Gravity</a:t>
            </a:r>
          </a:p>
        </p:txBody>
      </p:sp>
      <p:sp>
        <p:nvSpPr>
          <p:cNvPr id="30724" name="Rectangle 3"/>
          <p:cNvSpPr>
            <a:spLocks noGrp="1" noChangeArrowheads="1"/>
          </p:cNvSpPr>
          <p:nvPr>
            <p:ph idx="1"/>
          </p:nvPr>
        </p:nvSpPr>
        <p:spPr>
          <a:xfrm>
            <a:off x="1676400" y="1143000"/>
            <a:ext cx="4648200" cy="5410200"/>
          </a:xfrm>
        </p:spPr>
        <p:txBody>
          <a:bodyPr>
            <a:normAutofit fontScale="92500" lnSpcReduction="20000"/>
          </a:bodyPr>
          <a:lstStyle/>
          <a:p>
            <a:r>
              <a:rPr lang="en-US" dirty="0">
                <a:solidFill>
                  <a:schemeClr val="tx2">
                    <a:lumMod val="60000"/>
                    <a:lumOff val="40000"/>
                  </a:schemeClr>
                </a:solidFill>
              </a:rPr>
              <a:t>Collaborative project (NSF)</a:t>
            </a:r>
          </a:p>
          <a:p>
            <a:pPr lvl="1"/>
            <a:r>
              <a:rPr lang="en-US" dirty="0">
                <a:solidFill>
                  <a:schemeClr val="accent2">
                    <a:lumMod val="60000"/>
                    <a:lumOff val="40000"/>
                  </a:schemeClr>
                </a:solidFill>
              </a:rPr>
              <a:t>with Tom Quinn, Univ. of Washington</a:t>
            </a:r>
          </a:p>
          <a:p>
            <a:r>
              <a:rPr lang="en-US" dirty="0">
                <a:solidFill>
                  <a:schemeClr val="tx2">
                    <a:lumMod val="60000"/>
                    <a:lumOff val="40000"/>
                  </a:schemeClr>
                </a:solidFill>
              </a:rPr>
              <a:t>Gravity, gas dynamics</a:t>
            </a:r>
          </a:p>
          <a:p>
            <a:r>
              <a:rPr lang="en-US" dirty="0">
                <a:solidFill>
                  <a:schemeClr val="tx2">
                    <a:lumMod val="60000"/>
                    <a:lumOff val="40000"/>
                  </a:schemeClr>
                </a:solidFill>
              </a:rPr>
              <a:t>Barnes-Hut tree codes</a:t>
            </a:r>
          </a:p>
          <a:p>
            <a:pPr lvl="1"/>
            <a:r>
              <a:rPr lang="en-US" dirty="0">
                <a:solidFill>
                  <a:schemeClr val="accent2">
                    <a:lumMod val="60000"/>
                    <a:lumOff val="40000"/>
                  </a:schemeClr>
                </a:solidFill>
              </a:rPr>
              <a:t>Oct tree is natural </a:t>
            </a:r>
            <a:r>
              <a:rPr lang="en-US" dirty="0" err="1">
                <a:solidFill>
                  <a:schemeClr val="accent2">
                    <a:lumMod val="60000"/>
                    <a:lumOff val="40000"/>
                  </a:schemeClr>
                </a:solidFill>
              </a:rPr>
              <a:t>decomp</a:t>
            </a:r>
            <a:endParaRPr lang="en-US" dirty="0">
              <a:solidFill>
                <a:schemeClr val="accent2">
                  <a:lumMod val="60000"/>
                  <a:lumOff val="40000"/>
                </a:schemeClr>
              </a:solidFill>
            </a:endParaRPr>
          </a:p>
          <a:p>
            <a:pPr lvl="1"/>
            <a:r>
              <a:rPr lang="en-US" dirty="0">
                <a:solidFill>
                  <a:schemeClr val="accent2">
                    <a:lumMod val="60000"/>
                    <a:lumOff val="40000"/>
                  </a:schemeClr>
                </a:solidFill>
              </a:rPr>
              <a:t>Geometry has better aspect ratios, so you “open” up fewer nodes</a:t>
            </a:r>
          </a:p>
          <a:p>
            <a:pPr lvl="1"/>
            <a:r>
              <a:rPr lang="en-US" dirty="0">
                <a:solidFill>
                  <a:schemeClr val="accent2">
                    <a:lumMod val="60000"/>
                    <a:lumOff val="40000"/>
                  </a:schemeClr>
                </a:solidFill>
              </a:rPr>
              <a:t>But is not used because it leads to bad load balance</a:t>
            </a:r>
          </a:p>
          <a:p>
            <a:pPr lvl="1"/>
            <a:r>
              <a:rPr lang="en-US" dirty="0">
                <a:solidFill>
                  <a:schemeClr val="accent2">
                    <a:lumMod val="60000"/>
                    <a:lumOff val="40000"/>
                  </a:schemeClr>
                </a:solidFill>
              </a:rPr>
              <a:t>Assumption: one-to-one map between sub-trees and PEs</a:t>
            </a:r>
          </a:p>
          <a:p>
            <a:pPr lvl="1"/>
            <a:r>
              <a:rPr lang="en-US" dirty="0">
                <a:solidFill>
                  <a:schemeClr val="accent2">
                    <a:lumMod val="60000"/>
                    <a:lumOff val="40000"/>
                  </a:schemeClr>
                </a:solidFill>
              </a:rPr>
              <a:t>Binary trees are considered better load balanced</a:t>
            </a:r>
          </a:p>
          <a:p>
            <a:pPr lvl="1"/>
            <a:endParaRPr lang="en-US" dirty="0"/>
          </a:p>
        </p:txBody>
      </p:sp>
      <p:sp>
        <p:nvSpPr>
          <p:cNvPr id="43015" name="Footer Placeholder 5"/>
          <p:cNvSpPr>
            <a:spLocks noGrp="1"/>
          </p:cNvSpPr>
          <p:nvPr>
            <p:ph type="ftr" sz="quarter" idx="11"/>
          </p:nvPr>
        </p:nvSpPr>
        <p:spPr/>
        <p:txBody>
          <a:bodyPr/>
          <a:lstStyle/>
          <a:p>
            <a:r>
              <a:rPr lang="en-US"/>
              <a:t>Charm++ Tutorial</a:t>
            </a:r>
            <a:endParaRPr lang="en-US" dirty="0"/>
          </a:p>
        </p:txBody>
      </p:sp>
      <p:sp>
        <p:nvSpPr>
          <p:cNvPr id="12" name="Slide Number Placeholder 11"/>
          <p:cNvSpPr>
            <a:spLocks noGrp="1"/>
          </p:cNvSpPr>
          <p:nvPr>
            <p:ph type="sldNum" sz="quarter" idx="12"/>
          </p:nvPr>
        </p:nvSpPr>
        <p:spPr/>
        <p:txBody>
          <a:bodyPr/>
          <a:lstStyle/>
          <a:p>
            <a:fld id="{3EF9F3CA-D42A-4F16-9502-7E916E4DA7FE}" type="slidenum">
              <a:rPr lang="en-US" smtClean="0"/>
              <a:pPr/>
              <a:t>25</a:t>
            </a:fld>
            <a:endParaRPr lang="en-US" dirty="0"/>
          </a:p>
        </p:txBody>
      </p:sp>
      <p:sp>
        <p:nvSpPr>
          <p:cNvPr id="8" name="TextBox 7"/>
          <p:cNvSpPr txBox="1"/>
          <p:nvPr/>
        </p:nvSpPr>
        <p:spPr>
          <a:xfrm>
            <a:off x="6477000" y="5105400"/>
            <a:ext cx="4191000" cy="923330"/>
          </a:xfrm>
          <a:prstGeom prst="rect">
            <a:avLst/>
          </a:prstGeom>
          <a:solidFill>
            <a:schemeClr val="accent2">
              <a:lumMod val="60000"/>
              <a:lumOff val="40000"/>
            </a:schemeClr>
          </a:solidFill>
        </p:spPr>
        <p:txBody>
          <a:bodyPr wrap="square">
            <a:spAutoFit/>
          </a:bodyPr>
          <a:lstStyle/>
          <a:p>
            <a:pPr lvl="1">
              <a:lnSpc>
                <a:spcPct val="90000"/>
              </a:lnSpc>
              <a:defRPr/>
            </a:pPr>
            <a:r>
              <a:rPr lang="en-US" sz="2000" dirty="0"/>
              <a:t>With Charm++: Use Oct-Tree, and let Charm++ map subtrees to processors</a:t>
            </a:r>
          </a:p>
        </p:txBody>
      </p:sp>
      <p:sp>
        <p:nvSpPr>
          <p:cNvPr id="10" name="TextBox 9"/>
          <p:cNvSpPr txBox="1"/>
          <p:nvPr/>
        </p:nvSpPr>
        <p:spPr>
          <a:xfrm>
            <a:off x="6477000" y="457201"/>
            <a:ext cx="3886200" cy="646331"/>
          </a:xfrm>
          <a:prstGeom prst="rect">
            <a:avLst/>
          </a:prstGeom>
          <a:solidFill>
            <a:schemeClr val="tx1"/>
          </a:solidFill>
        </p:spPr>
        <p:txBody>
          <a:bodyPr>
            <a:spAutoFit/>
          </a:bodyPr>
          <a:lstStyle/>
          <a:p>
            <a:pPr>
              <a:defRPr/>
            </a:pPr>
            <a:r>
              <a:rPr lang="en-US" dirty="0">
                <a:solidFill>
                  <a:schemeClr val="accent6">
                    <a:lumMod val="40000"/>
                    <a:lumOff val="60000"/>
                  </a:schemeClr>
                </a:solidFill>
              </a:rPr>
              <a:t>Evolution of Universe and Galaxy Formation</a:t>
            </a:r>
          </a:p>
        </p:txBody>
      </p:sp>
    </p:spTree>
    <p:custDataLst>
      <p:tags r:id="rId1"/>
    </p:custDataLst>
    <p:extLst>
      <p:ext uri="{BB962C8B-B14F-4D97-AF65-F5344CB8AC3E}">
        <p14:creationId xmlns:p14="http://schemas.microsoft.com/office/powerpoint/2010/main" val="515613119"/>
      </p:ext>
    </p:extLst>
  </p:cSld>
  <p:clrMapOvr>
    <a:masterClrMapping/>
  </p:clrMapOvr>
  <p:transition advTm="11398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106513" y="1554456"/>
            <a:ext cx="361215" cy="36117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19" name="Group 18"/>
          <p:cNvGrpSpPr/>
          <p:nvPr/>
        </p:nvGrpSpPr>
        <p:grpSpPr>
          <a:xfrm>
            <a:off x="2546511" y="2417562"/>
            <a:ext cx="3481216" cy="361177"/>
            <a:chOff x="2658968" y="1876729"/>
            <a:chExt cx="3481216" cy="361177"/>
          </a:xfrm>
        </p:grpSpPr>
        <p:sp>
          <p:nvSpPr>
            <p:cNvPr id="5" name="Oval 4"/>
            <p:cNvSpPr/>
            <p:nvPr/>
          </p:nvSpPr>
          <p:spPr>
            <a:xfrm>
              <a:off x="5778969" y="1876729"/>
              <a:ext cx="361215" cy="36117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Oval 5"/>
            <p:cNvSpPr/>
            <p:nvPr/>
          </p:nvSpPr>
          <p:spPr>
            <a:xfrm>
              <a:off x="2658968" y="1876729"/>
              <a:ext cx="361215" cy="36117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grpSp>
        <p:nvGrpSpPr>
          <p:cNvPr id="20" name="Group 19"/>
          <p:cNvGrpSpPr/>
          <p:nvPr/>
        </p:nvGrpSpPr>
        <p:grpSpPr>
          <a:xfrm>
            <a:off x="1963005" y="3502033"/>
            <a:ext cx="1548807" cy="373766"/>
            <a:chOff x="2193344" y="2961201"/>
            <a:chExt cx="1548807" cy="373766"/>
          </a:xfrm>
        </p:grpSpPr>
        <p:sp>
          <p:nvSpPr>
            <p:cNvPr id="7" name="Oval 6"/>
            <p:cNvSpPr/>
            <p:nvPr/>
          </p:nvSpPr>
          <p:spPr>
            <a:xfrm>
              <a:off x="3380936" y="2961201"/>
              <a:ext cx="361215" cy="36117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Oval 7"/>
            <p:cNvSpPr/>
            <p:nvPr/>
          </p:nvSpPr>
          <p:spPr>
            <a:xfrm>
              <a:off x="2193344" y="2973790"/>
              <a:ext cx="361215" cy="36117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22" name="Oval 21"/>
          <p:cNvSpPr/>
          <p:nvPr/>
        </p:nvSpPr>
        <p:spPr>
          <a:xfrm>
            <a:off x="6332548" y="3502034"/>
            <a:ext cx="361215" cy="36117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3" name="Oval 22"/>
          <p:cNvSpPr/>
          <p:nvPr/>
        </p:nvSpPr>
        <p:spPr>
          <a:xfrm>
            <a:off x="5144956" y="3514623"/>
            <a:ext cx="361215" cy="36117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27" name="Group 26"/>
          <p:cNvGrpSpPr/>
          <p:nvPr/>
        </p:nvGrpSpPr>
        <p:grpSpPr>
          <a:xfrm>
            <a:off x="2658676" y="4692300"/>
            <a:ext cx="1368199" cy="361177"/>
            <a:chOff x="2829286" y="4151467"/>
            <a:chExt cx="1368199" cy="361177"/>
          </a:xfrm>
        </p:grpSpPr>
        <p:sp>
          <p:nvSpPr>
            <p:cNvPr id="25" name="Oval 24"/>
            <p:cNvSpPr/>
            <p:nvPr/>
          </p:nvSpPr>
          <p:spPr>
            <a:xfrm>
              <a:off x="3836270" y="4151467"/>
              <a:ext cx="361215" cy="36117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6" name="Oval 25"/>
            <p:cNvSpPr/>
            <p:nvPr/>
          </p:nvSpPr>
          <p:spPr>
            <a:xfrm>
              <a:off x="2829286" y="4151467"/>
              <a:ext cx="361215" cy="36117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grpSp>
        <p:nvGrpSpPr>
          <p:cNvPr id="28" name="Group 27"/>
          <p:cNvGrpSpPr/>
          <p:nvPr/>
        </p:nvGrpSpPr>
        <p:grpSpPr>
          <a:xfrm>
            <a:off x="4670471" y="4664111"/>
            <a:ext cx="1368199" cy="361177"/>
            <a:chOff x="2829286" y="4151467"/>
            <a:chExt cx="1368199" cy="361177"/>
          </a:xfrm>
        </p:grpSpPr>
        <p:sp>
          <p:nvSpPr>
            <p:cNvPr id="29" name="Oval 28"/>
            <p:cNvSpPr/>
            <p:nvPr/>
          </p:nvSpPr>
          <p:spPr>
            <a:xfrm>
              <a:off x="3836270" y="4151467"/>
              <a:ext cx="361215" cy="36117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0" name="Oval 29"/>
            <p:cNvSpPr/>
            <p:nvPr/>
          </p:nvSpPr>
          <p:spPr>
            <a:xfrm>
              <a:off x="2829286" y="4151467"/>
              <a:ext cx="361215" cy="36117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31" name="Isosceles Triangle 30"/>
          <p:cNvSpPr/>
          <p:nvPr/>
        </p:nvSpPr>
        <p:spPr>
          <a:xfrm>
            <a:off x="6320894" y="3875799"/>
            <a:ext cx="431129" cy="1149488"/>
          </a:xfrm>
          <a:prstGeom prst="triangl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2" name="Isosceles Triangle 31"/>
          <p:cNvSpPr/>
          <p:nvPr/>
        </p:nvSpPr>
        <p:spPr>
          <a:xfrm>
            <a:off x="5645242" y="5053476"/>
            <a:ext cx="431129" cy="1149488"/>
          </a:xfrm>
          <a:prstGeom prst="triangl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3" name="Isosceles Triangle 32"/>
          <p:cNvSpPr/>
          <p:nvPr/>
        </p:nvSpPr>
        <p:spPr>
          <a:xfrm>
            <a:off x="4614954" y="5025287"/>
            <a:ext cx="431129" cy="1149488"/>
          </a:xfrm>
          <a:prstGeom prst="triangl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4" name="Isosceles Triangle 33"/>
          <p:cNvSpPr/>
          <p:nvPr/>
        </p:nvSpPr>
        <p:spPr>
          <a:xfrm>
            <a:off x="3645102" y="5053476"/>
            <a:ext cx="431129" cy="1149488"/>
          </a:xfrm>
          <a:prstGeom prst="triangl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5" name="Isosceles Triangle 34"/>
          <p:cNvSpPr/>
          <p:nvPr/>
        </p:nvSpPr>
        <p:spPr>
          <a:xfrm>
            <a:off x="2626463" y="5025287"/>
            <a:ext cx="431129" cy="1149488"/>
          </a:xfrm>
          <a:prstGeom prst="triangl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6" name="Isosceles Triangle 35"/>
          <p:cNvSpPr/>
          <p:nvPr/>
        </p:nvSpPr>
        <p:spPr>
          <a:xfrm>
            <a:off x="1950643" y="3903988"/>
            <a:ext cx="431129" cy="1149488"/>
          </a:xfrm>
          <a:prstGeom prst="triangl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200" dirty="0"/>
          </a:p>
        </p:txBody>
      </p:sp>
      <p:cxnSp>
        <p:nvCxnSpPr>
          <p:cNvPr id="38" name="Straight Connector 37"/>
          <p:cNvCxnSpPr>
            <a:stCxn id="4" idx="4"/>
            <a:endCxn id="6" idx="0"/>
          </p:cNvCxnSpPr>
          <p:nvPr/>
        </p:nvCxnSpPr>
        <p:spPr>
          <a:xfrm flipH="1">
            <a:off x="2727120" y="1915633"/>
            <a:ext cx="1560001" cy="501929"/>
          </a:xfrm>
          <a:prstGeom prst="line">
            <a:avLst/>
          </a:prstGeom>
        </p:spPr>
        <p:style>
          <a:lnRef idx="3">
            <a:schemeClr val="accent3"/>
          </a:lnRef>
          <a:fillRef idx="0">
            <a:schemeClr val="accent3"/>
          </a:fillRef>
          <a:effectRef idx="2">
            <a:schemeClr val="accent3"/>
          </a:effectRef>
          <a:fontRef idx="minor">
            <a:schemeClr val="tx1"/>
          </a:fontRef>
        </p:style>
      </p:cxnSp>
      <p:cxnSp>
        <p:nvCxnSpPr>
          <p:cNvPr id="39" name="Straight Connector 38"/>
          <p:cNvCxnSpPr>
            <a:stCxn id="4" idx="4"/>
            <a:endCxn id="5" idx="0"/>
          </p:cNvCxnSpPr>
          <p:nvPr/>
        </p:nvCxnSpPr>
        <p:spPr>
          <a:xfrm>
            <a:off x="4287120" y="1915633"/>
            <a:ext cx="1560000" cy="501929"/>
          </a:xfrm>
          <a:prstGeom prst="line">
            <a:avLst/>
          </a:prstGeom>
        </p:spPr>
        <p:style>
          <a:lnRef idx="3">
            <a:schemeClr val="accent3"/>
          </a:lnRef>
          <a:fillRef idx="0">
            <a:schemeClr val="accent3"/>
          </a:fillRef>
          <a:effectRef idx="2">
            <a:schemeClr val="accent3"/>
          </a:effectRef>
          <a:fontRef idx="minor">
            <a:schemeClr val="tx1"/>
          </a:fontRef>
        </p:style>
      </p:cxnSp>
      <p:cxnSp>
        <p:nvCxnSpPr>
          <p:cNvPr id="42" name="Straight Connector 41"/>
          <p:cNvCxnSpPr>
            <a:stCxn id="6" idx="4"/>
            <a:endCxn id="8" idx="0"/>
          </p:cNvCxnSpPr>
          <p:nvPr/>
        </p:nvCxnSpPr>
        <p:spPr>
          <a:xfrm flipH="1">
            <a:off x="2143613" y="2778738"/>
            <a:ext cx="583507" cy="735884"/>
          </a:xfrm>
          <a:prstGeom prst="line">
            <a:avLst/>
          </a:prstGeom>
        </p:spPr>
        <p:style>
          <a:lnRef idx="3">
            <a:schemeClr val="accent3"/>
          </a:lnRef>
          <a:fillRef idx="0">
            <a:schemeClr val="accent3"/>
          </a:fillRef>
          <a:effectRef idx="2">
            <a:schemeClr val="accent3"/>
          </a:effectRef>
          <a:fontRef idx="minor">
            <a:schemeClr val="tx1"/>
          </a:fontRef>
        </p:style>
      </p:cxnSp>
      <p:cxnSp>
        <p:nvCxnSpPr>
          <p:cNvPr id="45" name="Straight Connector 44"/>
          <p:cNvCxnSpPr>
            <a:stCxn id="6" idx="4"/>
            <a:endCxn id="7" idx="0"/>
          </p:cNvCxnSpPr>
          <p:nvPr/>
        </p:nvCxnSpPr>
        <p:spPr>
          <a:xfrm>
            <a:off x="2727120" y="2778739"/>
            <a:ext cx="604085" cy="723295"/>
          </a:xfrm>
          <a:prstGeom prst="line">
            <a:avLst/>
          </a:prstGeom>
        </p:spPr>
        <p:style>
          <a:lnRef idx="3">
            <a:schemeClr val="accent3"/>
          </a:lnRef>
          <a:fillRef idx="0">
            <a:schemeClr val="accent3"/>
          </a:fillRef>
          <a:effectRef idx="2">
            <a:schemeClr val="accent3"/>
          </a:effectRef>
          <a:fontRef idx="minor">
            <a:schemeClr val="tx1"/>
          </a:fontRef>
        </p:style>
      </p:cxnSp>
      <p:cxnSp>
        <p:nvCxnSpPr>
          <p:cNvPr id="48" name="Straight Connector 47"/>
          <p:cNvCxnSpPr>
            <a:stCxn id="5" idx="4"/>
            <a:endCxn id="23" idx="0"/>
          </p:cNvCxnSpPr>
          <p:nvPr/>
        </p:nvCxnSpPr>
        <p:spPr>
          <a:xfrm flipH="1">
            <a:off x="5325564" y="2778738"/>
            <a:ext cx="521557" cy="735884"/>
          </a:xfrm>
          <a:prstGeom prst="line">
            <a:avLst/>
          </a:prstGeom>
        </p:spPr>
        <p:style>
          <a:lnRef idx="3">
            <a:schemeClr val="accent3"/>
          </a:lnRef>
          <a:fillRef idx="0">
            <a:schemeClr val="accent3"/>
          </a:fillRef>
          <a:effectRef idx="2">
            <a:schemeClr val="accent3"/>
          </a:effectRef>
          <a:fontRef idx="minor">
            <a:schemeClr val="tx1"/>
          </a:fontRef>
        </p:style>
      </p:cxnSp>
      <p:cxnSp>
        <p:nvCxnSpPr>
          <p:cNvPr id="51" name="Straight Connector 50"/>
          <p:cNvCxnSpPr>
            <a:stCxn id="5" idx="4"/>
            <a:endCxn id="22" idx="0"/>
          </p:cNvCxnSpPr>
          <p:nvPr/>
        </p:nvCxnSpPr>
        <p:spPr>
          <a:xfrm>
            <a:off x="5847121" y="2778739"/>
            <a:ext cx="666035" cy="723295"/>
          </a:xfrm>
          <a:prstGeom prst="line">
            <a:avLst/>
          </a:prstGeom>
        </p:spPr>
        <p:style>
          <a:lnRef idx="3">
            <a:schemeClr val="accent3"/>
          </a:lnRef>
          <a:fillRef idx="0">
            <a:schemeClr val="accent3"/>
          </a:fillRef>
          <a:effectRef idx="2">
            <a:schemeClr val="accent3"/>
          </a:effectRef>
          <a:fontRef idx="minor">
            <a:schemeClr val="tx1"/>
          </a:fontRef>
        </p:style>
      </p:cxnSp>
      <p:cxnSp>
        <p:nvCxnSpPr>
          <p:cNvPr id="55" name="Straight Connector 54"/>
          <p:cNvCxnSpPr>
            <a:stCxn id="7" idx="4"/>
            <a:endCxn id="26" idx="0"/>
          </p:cNvCxnSpPr>
          <p:nvPr/>
        </p:nvCxnSpPr>
        <p:spPr>
          <a:xfrm flipH="1">
            <a:off x="2839284" y="3863211"/>
            <a:ext cx="491921" cy="829089"/>
          </a:xfrm>
          <a:prstGeom prst="line">
            <a:avLst/>
          </a:prstGeom>
        </p:spPr>
        <p:style>
          <a:lnRef idx="3">
            <a:schemeClr val="accent3"/>
          </a:lnRef>
          <a:fillRef idx="0">
            <a:schemeClr val="accent3"/>
          </a:fillRef>
          <a:effectRef idx="2">
            <a:schemeClr val="accent3"/>
          </a:effectRef>
          <a:fontRef idx="minor">
            <a:schemeClr val="tx1"/>
          </a:fontRef>
        </p:style>
      </p:cxnSp>
      <p:cxnSp>
        <p:nvCxnSpPr>
          <p:cNvPr id="58" name="Straight Connector 57"/>
          <p:cNvCxnSpPr>
            <a:stCxn id="7" idx="4"/>
            <a:endCxn id="25" idx="0"/>
          </p:cNvCxnSpPr>
          <p:nvPr/>
        </p:nvCxnSpPr>
        <p:spPr>
          <a:xfrm>
            <a:off x="3331205" y="3863211"/>
            <a:ext cx="515063" cy="829089"/>
          </a:xfrm>
          <a:prstGeom prst="line">
            <a:avLst/>
          </a:prstGeom>
        </p:spPr>
        <p:style>
          <a:lnRef idx="3">
            <a:schemeClr val="accent3"/>
          </a:lnRef>
          <a:fillRef idx="0">
            <a:schemeClr val="accent3"/>
          </a:fillRef>
          <a:effectRef idx="2">
            <a:schemeClr val="accent3"/>
          </a:effectRef>
          <a:fontRef idx="minor">
            <a:schemeClr val="tx1"/>
          </a:fontRef>
        </p:style>
      </p:cxnSp>
      <p:cxnSp>
        <p:nvCxnSpPr>
          <p:cNvPr id="61" name="Straight Connector 60"/>
          <p:cNvCxnSpPr>
            <a:stCxn id="23" idx="4"/>
            <a:endCxn id="30" idx="0"/>
          </p:cNvCxnSpPr>
          <p:nvPr/>
        </p:nvCxnSpPr>
        <p:spPr>
          <a:xfrm flipH="1">
            <a:off x="4851079" y="3875800"/>
            <a:ext cx="474485" cy="788311"/>
          </a:xfrm>
          <a:prstGeom prst="line">
            <a:avLst/>
          </a:prstGeom>
        </p:spPr>
        <p:style>
          <a:lnRef idx="3">
            <a:schemeClr val="accent3"/>
          </a:lnRef>
          <a:fillRef idx="0">
            <a:schemeClr val="accent3"/>
          </a:fillRef>
          <a:effectRef idx="2">
            <a:schemeClr val="accent3"/>
          </a:effectRef>
          <a:fontRef idx="minor">
            <a:schemeClr val="tx1"/>
          </a:fontRef>
        </p:style>
      </p:cxnSp>
      <p:cxnSp>
        <p:nvCxnSpPr>
          <p:cNvPr id="64" name="Straight Connector 63"/>
          <p:cNvCxnSpPr>
            <a:stCxn id="23" idx="4"/>
            <a:endCxn id="29" idx="0"/>
          </p:cNvCxnSpPr>
          <p:nvPr/>
        </p:nvCxnSpPr>
        <p:spPr>
          <a:xfrm>
            <a:off x="5325564" y="3875800"/>
            <a:ext cx="532499" cy="788311"/>
          </a:xfrm>
          <a:prstGeom prst="line">
            <a:avLst/>
          </a:prstGeom>
        </p:spPr>
        <p:style>
          <a:lnRef idx="3">
            <a:schemeClr val="accent3"/>
          </a:lnRef>
          <a:fillRef idx="0">
            <a:schemeClr val="accent3"/>
          </a:fillRef>
          <a:effectRef idx="2">
            <a:schemeClr val="accent3"/>
          </a:effectRef>
          <a:fontRef idx="minor">
            <a:schemeClr val="tx1"/>
          </a:fontRef>
        </p:style>
      </p:cxnSp>
      <p:sp>
        <p:nvSpPr>
          <p:cNvPr id="70" name="Title 1"/>
          <p:cNvSpPr txBox="1">
            <a:spLocks/>
          </p:cNvSpPr>
          <p:nvPr/>
        </p:nvSpPr>
        <p:spPr>
          <a:xfrm>
            <a:off x="1981200" y="274638"/>
            <a:ext cx="8229600" cy="11430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err="1"/>
              <a:t>ChaNGa</a:t>
            </a:r>
            <a:r>
              <a:rPr lang="en-US" dirty="0"/>
              <a:t>: Cosmology Simulation</a:t>
            </a:r>
          </a:p>
        </p:txBody>
      </p:sp>
      <p:sp>
        <p:nvSpPr>
          <p:cNvPr id="71" name="Content Placeholder 2"/>
          <p:cNvSpPr txBox="1">
            <a:spLocks/>
          </p:cNvSpPr>
          <p:nvPr/>
        </p:nvSpPr>
        <p:spPr>
          <a:xfrm>
            <a:off x="6872322" y="2390946"/>
            <a:ext cx="3795678" cy="2222175"/>
          </a:xfrm>
          <a:prstGeom prst="rect">
            <a:avLst/>
          </a:prstGeom>
        </p:spPr>
        <p:txBody>
          <a:bodyPr vert="horz" lIns="91440" tIns="45720" rIns="91440" bIns="45720" rtlCol="0">
            <a:normAutofit fontScale="850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800" dirty="0">
                <a:solidFill>
                  <a:schemeClr val="tx1"/>
                </a:solidFill>
              </a:rPr>
              <a:t>Tree: Represents particle distribution</a:t>
            </a:r>
          </a:p>
          <a:p>
            <a:pPr marL="457200" indent="-457200" algn="l">
              <a:buFont typeface="Arial"/>
              <a:buChar char="•"/>
            </a:pPr>
            <a:r>
              <a:rPr lang="en-US" sz="2800" dirty="0" err="1">
                <a:solidFill>
                  <a:srgbClr val="000000"/>
                </a:solidFill>
              </a:rPr>
              <a:t>TreePiece</a:t>
            </a:r>
            <a:r>
              <a:rPr lang="en-US" sz="2800" dirty="0">
                <a:solidFill>
                  <a:schemeClr val="tx1"/>
                </a:solidFill>
              </a:rPr>
              <a:t>: object/</a:t>
            </a:r>
            <a:r>
              <a:rPr lang="en-US" sz="2800" dirty="0" err="1">
                <a:solidFill>
                  <a:schemeClr val="tx1"/>
                </a:solidFill>
              </a:rPr>
              <a:t>chares</a:t>
            </a:r>
            <a:r>
              <a:rPr lang="en-US" sz="2800" dirty="0">
                <a:solidFill>
                  <a:schemeClr val="tx1"/>
                </a:solidFill>
              </a:rPr>
              <a:t> containing particles</a:t>
            </a:r>
          </a:p>
        </p:txBody>
      </p:sp>
      <p:sp>
        <p:nvSpPr>
          <p:cNvPr id="2" name="TextBox 1"/>
          <p:cNvSpPr txBox="1"/>
          <p:nvPr/>
        </p:nvSpPr>
        <p:spPr>
          <a:xfrm>
            <a:off x="7239000" y="1447801"/>
            <a:ext cx="3048000" cy="646331"/>
          </a:xfrm>
          <a:prstGeom prst="rect">
            <a:avLst/>
          </a:prstGeom>
          <a:solidFill>
            <a:schemeClr val="accent3">
              <a:lumMod val="20000"/>
              <a:lumOff val="80000"/>
            </a:schemeClr>
          </a:solidFill>
          <a:ln>
            <a:solidFill>
              <a:schemeClr val="accent1">
                <a:lumMod val="60000"/>
                <a:lumOff val="40000"/>
              </a:schemeClr>
            </a:solidFill>
          </a:ln>
        </p:spPr>
        <p:txBody>
          <a:bodyPr wrap="square" rtlCol="0">
            <a:spAutoFit/>
          </a:bodyPr>
          <a:lstStyle/>
          <a:p>
            <a:pPr algn="ctr"/>
            <a:r>
              <a:rPr lang="en-US" dirty="0"/>
              <a:t>Collaboration with Tom Quinn UW</a:t>
            </a:r>
          </a:p>
        </p:txBody>
      </p:sp>
      <p:sp>
        <p:nvSpPr>
          <p:cNvPr id="3" name="Footer Placeholder 2">
            <a:extLst>
              <a:ext uri="{FF2B5EF4-FFF2-40B4-BE49-F238E27FC236}">
                <a16:creationId xmlns:a16="http://schemas.microsoft.com/office/drawing/2014/main" id="{71192CC5-9ECF-15B9-DC4F-596964E50534}"/>
              </a:ext>
            </a:extLst>
          </p:cNvPr>
          <p:cNvSpPr>
            <a:spLocks noGrp="1"/>
          </p:cNvSpPr>
          <p:nvPr>
            <p:ph type="ftr" sz="quarter" idx="11"/>
          </p:nvPr>
        </p:nvSpPr>
        <p:spPr/>
        <p:txBody>
          <a:bodyPr/>
          <a:lstStyle/>
          <a:p>
            <a:r>
              <a:rPr lang="it-IT"/>
              <a:t>Charm++ Tutorial</a:t>
            </a:r>
            <a:endParaRPr lang="en-US"/>
          </a:p>
        </p:txBody>
      </p:sp>
      <p:sp>
        <p:nvSpPr>
          <p:cNvPr id="9" name="Slide Number Placeholder 8">
            <a:extLst>
              <a:ext uri="{FF2B5EF4-FFF2-40B4-BE49-F238E27FC236}">
                <a16:creationId xmlns:a16="http://schemas.microsoft.com/office/drawing/2014/main" id="{1EFC0AD5-F1F8-2871-6330-C9737CDE10A8}"/>
              </a:ext>
            </a:extLst>
          </p:cNvPr>
          <p:cNvSpPr>
            <a:spLocks noGrp="1"/>
          </p:cNvSpPr>
          <p:nvPr>
            <p:ph type="sldNum" sz="quarter" idx="12"/>
          </p:nvPr>
        </p:nvSpPr>
        <p:spPr/>
        <p:txBody>
          <a:bodyPr/>
          <a:lstStyle/>
          <a:p>
            <a:fld id="{CFC44A27-8FBD-E742-A40B-F519DB996467}" type="slidenum">
              <a:rPr lang="en-US" smtClean="0"/>
              <a:t>26</a:t>
            </a:fld>
            <a:endParaRPr lang="en-US"/>
          </a:p>
        </p:txBody>
      </p:sp>
    </p:spTree>
    <p:extLst>
      <p:ext uri="{BB962C8B-B14F-4D97-AF65-F5344CB8AC3E}">
        <p14:creationId xmlns:p14="http://schemas.microsoft.com/office/powerpoint/2010/main" val="2395857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2"/>
                                        </p:tgtEl>
                                        <p:attrNameLst>
                                          <p:attrName>fillcolor</p:attrName>
                                        </p:attrNameLst>
                                      </p:cBhvr>
                                      <p:to>
                                        <a:schemeClr val="accent2"/>
                                      </p:to>
                                    </p:animClr>
                                    <p:set>
                                      <p:cBhvr>
                                        <p:cTn id="7" dur="2000" fill="hold"/>
                                        <p:tgtEl>
                                          <p:spTgt spid="22"/>
                                        </p:tgtEl>
                                        <p:attrNameLst>
                                          <p:attrName>fill.type</p:attrName>
                                        </p:attrNameLst>
                                      </p:cBhvr>
                                      <p:to>
                                        <p:strVal val="solid"/>
                                      </p:to>
                                    </p:set>
                                    <p:set>
                                      <p:cBhvr>
                                        <p:cTn id="8" dur="20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50" y="2171700"/>
            <a:ext cx="7505700" cy="3467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2209800" y="990600"/>
            <a:ext cx="6172200" cy="923330"/>
          </a:xfrm>
          <a:prstGeom prst="rect">
            <a:avLst/>
          </a:prstGeom>
          <a:solidFill>
            <a:schemeClr val="accent2">
              <a:lumMod val="20000"/>
              <a:lumOff val="80000"/>
            </a:schemeClr>
          </a:solidFill>
        </p:spPr>
        <p:txBody>
          <a:bodyPr wrap="square" rtlCol="0">
            <a:spAutoFit/>
          </a:bodyPr>
          <a:lstStyle/>
          <a:p>
            <a:pPr marL="342900" indent="-342900">
              <a:buFont typeface="Arial"/>
              <a:buChar char="•"/>
            </a:pPr>
            <a:r>
              <a:rPr lang="en-US" dirty="0"/>
              <a:t>Asynchronous, highly overlapped, phases</a:t>
            </a:r>
          </a:p>
          <a:p>
            <a:pPr marL="342900" indent="-342900">
              <a:buFont typeface="Arial"/>
              <a:buChar char="•"/>
            </a:pPr>
            <a:r>
              <a:rPr lang="en-US" dirty="0"/>
              <a:t>Requests for remote data overlapped with local computations</a:t>
            </a:r>
          </a:p>
        </p:txBody>
      </p:sp>
      <p:sp>
        <p:nvSpPr>
          <p:cNvPr id="3" name="Title 2"/>
          <p:cNvSpPr>
            <a:spLocks noGrp="1"/>
          </p:cNvSpPr>
          <p:nvPr>
            <p:ph type="title"/>
          </p:nvPr>
        </p:nvSpPr>
        <p:spPr/>
        <p:txBody>
          <a:bodyPr/>
          <a:lstStyle/>
          <a:p>
            <a:r>
              <a:rPr lang="en-US" dirty="0"/>
              <a:t>ChaNGa: Optimized Performance</a:t>
            </a:r>
          </a:p>
        </p:txBody>
      </p:sp>
      <p:sp>
        <p:nvSpPr>
          <p:cNvPr id="4" name="Footer Placeholder 3">
            <a:extLst>
              <a:ext uri="{FF2B5EF4-FFF2-40B4-BE49-F238E27FC236}">
                <a16:creationId xmlns:a16="http://schemas.microsoft.com/office/drawing/2014/main" id="{29A34DBB-DC4C-3A27-1BDF-4E91D50C184B}"/>
              </a:ext>
            </a:extLst>
          </p:cNvPr>
          <p:cNvSpPr>
            <a:spLocks noGrp="1"/>
          </p:cNvSpPr>
          <p:nvPr>
            <p:ph type="ftr" sz="quarter" idx="11"/>
          </p:nvPr>
        </p:nvSpPr>
        <p:spPr/>
        <p:txBody>
          <a:bodyPr/>
          <a:lstStyle/>
          <a:p>
            <a:r>
              <a:rPr lang="it-IT"/>
              <a:t>Charm++ Tutorial</a:t>
            </a:r>
            <a:endParaRPr lang="en-US"/>
          </a:p>
        </p:txBody>
      </p:sp>
      <p:sp>
        <p:nvSpPr>
          <p:cNvPr id="5" name="Slide Number Placeholder 4">
            <a:extLst>
              <a:ext uri="{FF2B5EF4-FFF2-40B4-BE49-F238E27FC236}">
                <a16:creationId xmlns:a16="http://schemas.microsoft.com/office/drawing/2014/main" id="{A6B7E598-69CE-605C-8205-FB14B3572906}"/>
              </a:ext>
            </a:extLst>
          </p:cNvPr>
          <p:cNvSpPr>
            <a:spLocks noGrp="1"/>
          </p:cNvSpPr>
          <p:nvPr>
            <p:ph type="sldNum" sz="quarter" idx="12"/>
          </p:nvPr>
        </p:nvSpPr>
        <p:spPr/>
        <p:txBody>
          <a:bodyPr/>
          <a:lstStyle/>
          <a:p>
            <a:fld id="{CFC44A27-8FBD-E742-A40B-F519DB996467}" type="slidenum">
              <a:rPr lang="en-US" smtClean="0"/>
              <a:t>27</a:t>
            </a:fld>
            <a:endParaRPr lang="en-US"/>
          </a:p>
        </p:txBody>
      </p:sp>
    </p:spTree>
    <p:extLst>
      <p:ext uri="{BB962C8B-B14F-4D97-AF65-F5344CB8AC3E}">
        <p14:creationId xmlns:p14="http://schemas.microsoft.com/office/powerpoint/2010/main" val="91568163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ChaNGa</a:t>
            </a:r>
            <a:r>
              <a:rPr lang="en-US" dirty="0"/>
              <a:t> : Resultant Performance on Blue Waters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63651" y="1676401"/>
            <a:ext cx="9664700" cy="43148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en-US">
                <a:solidFill>
                  <a:srgbClr val="575F6D">
                    <a:lumMod val="40000"/>
                    <a:lumOff val="60000"/>
                  </a:srgbClr>
                </a:solidFill>
              </a:rPr>
              <a:t>Charm++ Tutorial</a:t>
            </a:r>
            <a:endParaRPr lang="en-US" dirty="0">
              <a:solidFill>
                <a:srgbClr val="575F6D">
                  <a:lumMod val="40000"/>
                  <a:lumOff val="60000"/>
                </a:srgbClr>
              </a:solidFill>
            </a:endParaRPr>
          </a:p>
        </p:txBody>
      </p:sp>
      <p:sp>
        <p:nvSpPr>
          <p:cNvPr id="5" name="Slide Number Placeholder 4"/>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rPr>
              <a:pPr>
                <a:defRPr/>
              </a:pPr>
              <a:t>28</a:t>
            </a:fld>
            <a:endParaRPr lang="en-US" dirty="0">
              <a:solidFill>
                <a:prstClr val="black">
                  <a:tint val="75000"/>
                </a:prstClr>
              </a:solidFill>
            </a:endParaRPr>
          </a:p>
        </p:txBody>
      </p:sp>
    </p:spTree>
    <p:extLst>
      <p:ext uri="{BB962C8B-B14F-4D97-AF65-F5344CB8AC3E}">
        <p14:creationId xmlns:p14="http://schemas.microsoft.com/office/powerpoint/2010/main" val="330214988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oreplmsgcount.pdf"/>
          <p:cNvPicPr>
            <a:picLocks noGrp="1" noChangeAspect="1"/>
          </p:cNvPicPr>
          <p:nvPr>
            <p:ph idx="1"/>
          </p:nvPr>
        </p:nvPicPr>
        <p:blipFill>
          <a:blip r:embed="rId3" cstate="print">
            <a:extLst>
              <a:ext uri="{28A0092B-C50C-407E-A947-70E740481C1C}">
                <a14:useLocalDpi xmlns:a14="http://schemas.microsoft.com/office/drawing/2010/main"/>
              </a:ext>
            </a:extLst>
          </a:blip>
          <a:srcRect t="-35686" b="-35686"/>
          <a:stretch>
            <a:fillRect/>
          </a:stretch>
        </p:blipFill>
        <p:spPr>
          <a:xfrm>
            <a:off x="1434030" y="0"/>
            <a:ext cx="5518207" cy="5673976"/>
          </a:xfrm>
        </p:spPr>
      </p:pic>
      <p:sp>
        <p:nvSpPr>
          <p:cNvPr id="6" name="Content Placeholder 2"/>
          <p:cNvSpPr txBox="1">
            <a:spLocks/>
          </p:cNvSpPr>
          <p:nvPr/>
        </p:nvSpPr>
        <p:spPr>
          <a:xfrm>
            <a:off x="1853026" y="4624843"/>
            <a:ext cx="4991849" cy="15173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Highly clustered</a:t>
            </a:r>
          </a:p>
          <a:p>
            <a:r>
              <a:rPr lang="en-US" sz="2800" dirty="0"/>
              <a:t>Maximum request per processor: &gt; 30K</a:t>
            </a:r>
          </a:p>
          <a:p>
            <a:endParaRPr lang="en-US" sz="2800" dirty="0"/>
          </a:p>
        </p:txBody>
      </p:sp>
      <p:pic>
        <p:nvPicPr>
          <p:cNvPr id="7" name="Picture 6" descr="dwarf.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62921" y="163114"/>
            <a:ext cx="1483423" cy="1464645"/>
          </a:xfrm>
          <a:prstGeom prst="rect">
            <a:avLst/>
          </a:prstGeom>
        </p:spPr>
      </p:pic>
      <p:sp>
        <p:nvSpPr>
          <p:cNvPr id="9" name="Title 1"/>
          <p:cNvSpPr>
            <a:spLocks noGrp="1"/>
          </p:cNvSpPr>
          <p:nvPr>
            <p:ph type="title"/>
          </p:nvPr>
        </p:nvSpPr>
        <p:spPr>
          <a:xfrm>
            <a:off x="1853027" y="163113"/>
            <a:ext cx="7477893" cy="750640"/>
          </a:xfrm>
        </p:spPr>
        <p:txBody>
          <a:bodyPr>
            <a:normAutofit/>
          </a:bodyPr>
          <a:lstStyle/>
          <a:p>
            <a:r>
              <a:rPr lang="en-US" dirty="0"/>
              <a:t>Clustered Dataset - Dwarf</a:t>
            </a:r>
          </a:p>
        </p:txBody>
      </p:sp>
      <p:sp>
        <p:nvSpPr>
          <p:cNvPr id="10" name="Content Placeholder 2"/>
          <p:cNvSpPr txBox="1">
            <a:spLocks/>
          </p:cNvSpPr>
          <p:nvPr/>
        </p:nvSpPr>
        <p:spPr>
          <a:xfrm>
            <a:off x="6553200" y="4419601"/>
            <a:ext cx="3962400" cy="123271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Idle time due to message delays</a:t>
            </a:r>
          </a:p>
          <a:p>
            <a:r>
              <a:rPr lang="en-US" sz="2400" dirty="0"/>
              <a:t>Also, load imbalances: solved by Hierarchical balancers</a:t>
            </a:r>
          </a:p>
          <a:p>
            <a:endParaRPr lang="en-US" sz="2800" dirty="0"/>
          </a:p>
          <a:p>
            <a:endParaRPr lang="en-US" sz="2800" dirty="0"/>
          </a:p>
        </p:txBody>
      </p:sp>
      <p:pic>
        <p:nvPicPr>
          <p:cNvPr id="11" name="Picture 10" descr="dwf_8k_time_profile_norepl_edit.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44876" y="2058359"/>
            <a:ext cx="3834073" cy="1685865"/>
          </a:xfrm>
          <a:prstGeom prst="rect">
            <a:avLst/>
          </a:prstGeom>
        </p:spPr>
      </p:pic>
      <p:sp>
        <p:nvSpPr>
          <p:cNvPr id="2" name="Slide Number Placeholder 1"/>
          <p:cNvSpPr>
            <a:spLocks noGrp="1"/>
          </p:cNvSpPr>
          <p:nvPr>
            <p:ph type="sldNum" sz="quarter" idx="12"/>
          </p:nvPr>
        </p:nvSpPr>
        <p:spPr/>
        <p:txBody>
          <a:bodyPr/>
          <a:lstStyle/>
          <a:p>
            <a:pPr>
              <a:defRPr/>
            </a:pPr>
            <a:fld id="{3EF9F3CA-D42A-4F16-9502-7E916E4DA7FE}" type="slidenum">
              <a:rPr lang="en-US" smtClean="0"/>
              <a:pPr>
                <a:defRPr/>
              </a:pPr>
              <a:t>29</a:t>
            </a:fld>
            <a:endParaRPr lang="en-US" dirty="0"/>
          </a:p>
        </p:txBody>
      </p:sp>
      <p:sp>
        <p:nvSpPr>
          <p:cNvPr id="3" name="Footer Placeholder 2">
            <a:extLst>
              <a:ext uri="{FF2B5EF4-FFF2-40B4-BE49-F238E27FC236}">
                <a16:creationId xmlns:a16="http://schemas.microsoft.com/office/drawing/2014/main" id="{9C1D8322-4FCA-BDB2-05BA-8621E11207EA}"/>
              </a:ext>
            </a:extLst>
          </p:cNvPr>
          <p:cNvSpPr>
            <a:spLocks noGrp="1"/>
          </p:cNvSpPr>
          <p:nvPr>
            <p:ph type="ftr" sz="quarter" idx="11"/>
          </p:nvPr>
        </p:nvSpPr>
        <p:spPr/>
        <p:txBody>
          <a:bodyPr/>
          <a:lstStyle/>
          <a:p>
            <a:r>
              <a:rPr lang="it-IT"/>
              <a:t>Charm++ Tutorial</a:t>
            </a:r>
            <a:endParaRPr lang="en-US"/>
          </a:p>
        </p:txBody>
      </p:sp>
    </p:spTree>
    <p:extLst>
      <p:ext uri="{BB962C8B-B14F-4D97-AF65-F5344CB8AC3E}">
        <p14:creationId xmlns:p14="http://schemas.microsoft.com/office/powerpoint/2010/main" val="315888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29844D8B-99AE-EBF0-1FEF-EC36780F1951}"/>
              </a:ext>
            </a:extLst>
          </p:cNvPr>
          <p:cNvSpPr>
            <a:spLocks noGrp="1"/>
          </p:cNvSpPr>
          <p:nvPr>
            <p:ph type="ftr" sz="quarter" idx="11"/>
          </p:nvPr>
        </p:nvSpPr>
        <p:spPr/>
        <p:txBody>
          <a:bodyPr/>
          <a:lstStyle/>
          <a:p>
            <a:r>
              <a:rPr lang="en-US" altLang="en-US"/>
              <a:t>Charm++ Tutorial</a:t>
            </a:r>
          </a:p>
        </p:txBody>
      </p:sp>
      <p:sp>
        <p:nvSpPr>
          <p:cNvPr id="4" name="Slide Number Placeholder 5">
            <a:extLst>
              <a:ext uri="{FF2B5EF4-FFF2-40B4-BE49-F238E27FC236}">
                <a16:creationId xmlns:a16="http://schemas.microsoft.com/office/drawing/2014/main" id="{CD196E96-0366-05C4-E889-D421FF1C2A4C}"/>
              </a:ext>
            </a:extLst>
          </p:cNvPr>
          <p:cNvSpPr>
            <a:spLocks noGrp="1"/>
          </p:cNvSpPr>
          <p:nvPr>
            <p:ph type="sldNum" sz="quarter" idx="12"/>
          </p:nvPr>
        </p:nvSpPr>
        <p:spPr/>
        <p:txBody>
          <a:bodyPr/>
          <a:lstStyle/>
          <a:p>
            <a:fld id="{70899978-18E7-8B40-B776-1374B02E3744}" type="slidenum">
              <a:rPr lang="en-US" altLang="en-US"/>
              <a:pPr/>
              <a:t>3</a:t>
            </a:fld>
            <a:endParaRPr lang="en-US" altLang="en-US"/>
          </a:p>
        </p:txBody>
      </p:sp>
      <p:sp>
        <p:nvSpPr>
          <p:cNvPr id="100354" name="Rectangle 2">
            <a:extLst>
              <a:ext uri="{FF2B5EF4-FFF2-40B4-BE49-F238E27FC236}">
                <a16:creationId xmlns:a16="http://schemas.microsoft.com/office/drawing/2014/main" id="{A41E17E2-2C71-0FE6-06E1-F10461BB3B14}"/>
              </a:ext>
            </a:extLst>
          </p:cNvPr>
          <p:cNvSpPr>
            <a:spLocks noGrp="1" noChangeArrowheads="1"/>
          </p:cNvSpPr>
          <p:nvPr>
            <p:ph type="title"/>
          </p:nvPr>
        </p:nvSpPr>
        <p:spPr/>
        <p:txBody>
          <a:bodyPr/>
          <a:lstStyle/>
          <a:p>
            <a:r>
              <a:rPr lang="en-US" altLang="en-US"/>
              <a:t>NAMD: Molecular Dynamics</a:t>
            </a:r>
          </a:p>
        </p:txBody>
      </p:sp>
      <p:sp>
        <p:nvSpPr>
          <p:cNvPr id="100355" name="Rectangle 3">
            <a:extLst>
              <a:ext uri="{FF2B5EF4-FFF2-40B4-BE49-F238E27FC236}">
                <a16:creationId xmlns:a16="http://schemas.microsoft.com/office/drawing/2014/main" id="{F74150EE-D188-9233-CE3A-4CEE7E77FC04}"/>
              </a:ext>
            </a:extLst>
          </p:cNvPr>
          <p:cNvSpPr>
            <a:spLocks noGrp="1" noChangeArrowheads="1"/>
          </p:cNvSpPr>
          <p:nvPr>
            <p:ph type="body" idx="1"/>
          </p:nvPr>
        </p:nvSpPr>
        <p:spPr>
          <a:xfrm>
            <a:off x="2209800" y="1295400"/>
            <a:ext cx="7924800" cy="4495800"/>
          </a:xfrm>
        </p:spPr>
        <p:txBody>
          <a:bodyPr>
            <a:normAutofit lnSpcReduction="10000"/>
          </a:bodyPr>
          <a:lstStyle/>
          <a:p>
            <a:r>
              <a:rPr lang="en-US" altLang="en-US"/>
              <a:t>Collection of [charged] atoms, with bonds</a:t>
            </a:r>
          </a:p>
          <a:p>
            <a:r>
              <a:rPr lang="en-US" altLang="en-US"/>
              <a:t>Newtonian mechanics</a:t>
            </a:r>
          </a:p>
          <a:p>
            <a:r>
              <a:rPr lang="en-US" altLang="en-US"/>
              <a:t>At each time-step</a:t>
            </a:r>
          </a:p>
          <a:p>
            <a:pPr lvl="1"/>
            <a:r>
              <a:rPr lang="en-US" altLang="en-US"/>
              <a:t>Calculate forces on each atom </a:t>
            </a:r>
          </a:p>
          <a:p>
            <a:pPr lvl="2"/>
            <a:r>
              <a:rPr lang="en-US" altLang="en-US"/>
              <a:t>Bonds:</a:t>
            </a:r>
          </a:p>
          <a:p>
            <a:pPr lvl="2"/>
            <a:r>
              <a:rPr lang="en-US" altLang="en-US"/>
              <a:t>Non-bonded: electrostatic and van der Waal’s</a:t>
            </a:r>
          </a:p>
          <a:p>
            <a:pPr lvl="1"/>
            <a:r>
              <a:rPr lang="en-US" altLang="en-US"/>
              <a:t>Calculate velocities and advance positions</a:t>
            </a:r>
          </a:p>
          <a:p>
            <a:r>
              <a:rPr lang="en-US" altLang="en-US"/>
              <a:t>1 femtosecond time-step, millions needed!</a:t>
            </a:r>
          </a:p>
          <a:p>
            <a:r>
              <a:rPr lang="en-US" altLang="en-US"/>
              <a:t>Thousands of atoms (1,000 - 100,000)</a:t>
            </a:r>
          </a:p>
        </p:txBody>
      </p:sp>
      <p:sp>
        <p:nvSpPr>
          <p:cNvPr id="100356" name="Text Box 4">
            <a:extLst>
              <a:ext uri="{FF2B5EF4-FFF2-40B4-BE49-F238E27FC236}">
                <a16:creationId xmlns:a16="http://schemas.microsoft.com/office/drawing/2014/main" id="{985249B0-A390-06AC-59C0-8A5DD54FC7E5}"/>
              </a:ext>
            </a:extLst>
          </p:cNvPr>
          <p:cNvSpPr txBox="1">
            <a:spLocks noChangeArrowheads="1"/>
          </p:cNvSpPr>
          <p:nvPr/>
        </p:nvSpPr>
        <p:spPr bwMode="auto">
          <a:xfrm>
            <a:off x="2209800" y="5791200"/>
            <a:ext cx="7467600" cy="369332"/>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Collaboration with K. Schulten, R. Skeel, and coworkers</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Replication</a:t>
            </a:r>
          </a:p>
        </p:txBody>
      </p:sp>
      <p:sp>
        <p:nvSpPr>
          <p:cNvPr id="3" name="Content Placeholder 2"/>
          <p:cNvSpPr>
            <a:spLocks noGrp="1"/>
          </p:cNvSpPr>
          <p:nvPr>
            <p:ph idx="1"/>
          </p:nvPr>
        </p:nvSpPr>
        <p:spPr>
          <a:xfrm>
            <a:off x="2286001" y="5200639"/>
            <a:ext cx="8077199" cy="1221139"/>
          </a:xfrm>
        </p:spPr>
        <p:txBody>
          <a:bodyPr>
            <a:normAutofit/>
          </a:bodyPr>
          <a:lstStyle/>
          <a:p>
            <a:r>
              <a:rPr lang="en-US" dirty="0"/>
              <a:t>Replicate tree nodes to distribute requests</a:t>
            </a:r>
          </a:p>
          <a:p>
            <a:r>
              <a:rPr lang="en-US" dirty="0"/>
              <a:t>Requester randomly selects a replica</a:t>
            </a:r>
          </a:p>
        </p:txBody>
      </p:sp>
      <p:sp>
        <p:nvSpPr>
          <p:cNvPr id="35" name="Rectangle 34"/>
          <p:cNvSpPr/>
          <p:nvPr/>
        </p:nvSpPr>
        <p:spPr>
          <a:xfrm>
            <a:off x="3157688" y="2152777"/>
            <a:ext cx="1374950" cy="218547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6" name="Rectangle 35"/>
          <p:cNvSpPr/>
          <p:nvPr/>
        </p:nvSpPr>
        <p:spPr>
          <a:xfrm>
            <a:off x="4718077" y="2152777"/>
            <a:ext cx="1374950" cy="218547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7" name="Rectangle 36"/>
          <p:cNvSpPr/>
          <p:nvPr/>
        </p:nvSpPr>
        <p:spPr>
          <a:xfrm>
            <a:off x="6242643" y="2152777"/>
            <a:ext cx="1374950" cy="218547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8" name="Rectangle 37"/>
          <p:cNvSpPr/>
          <p:nvPr/>
        </p:nvSpPr>
        <p:spPr>
          <a:xfrm>
            <a:off x="7766851" y="2152777"/>
            <a:ext cx="1374950" cy="218547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63" name="Group 162"/>
          <p:cNvGrpSpPr/>
          <p:nvPr/>
        </p:nvGrpSpPr>
        <p:grpSpPr>
          <a:xfrm>
            <a:off x="3200469" y="2230553"/>
            <a:ext cx="517995" cy="947745"/>
            <a:chOff x="514223" y="2576650"/>
            <a:chExt cx="399342" cy="1217876"/>
          </a:xfrm>
        </p:grpSpPr>
        <p:sp>
          <p:nvSpPr>
            <p:cNvPr id="40" name="Oval 39"/>
            <p:cNvSpPr/>
            <p:nvPr/>
          </p:nvSpPr>
          <p:spPr>
            <a:xfrm>
              <a:off x="725840" y="2576650"/>
              <a:ext cx="69499" cy="12462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1" name="Oval 40"/>
            <p:cNvSpPr/>
            <p:nvPr/>
          </p:nvSpPr>
          <p:spPr>
            <a:xfrm>
              <a:off x="844066" y="2874459"/>
              <a:ext cx="69499" cy="12462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2" name="Oval 41"/>
            <p:cNvSpPr/>
            <p:nvPr/>
          </p:nvSpPr>
          <p:spPr>
            <a:xfrm>
              <a:off x="611416" y="2874462"/>
              <a:ext cx="69499" cy="12462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8" name="Oval 67"/>
            <p:cNvSpPr/>
            <p:nvPr/>
          </p:nvSpPr>
          <p:spPr>
            <a:xfrm>
              <a:off x="725839" y="3248651"/>
              <a:ext cx="69499" cy="12462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9" name="Oval 68"/>
            <p:cNvSpPr/>
            <p:nvPr/>
          </p:nvSpPr>
          <p:spPr>
            <a:xfrm>
              <a:off x="520949" y="3273279"/>
              <a:ext cx="69499" cy="12462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3" name="Isosceles Triangle 52"/>
            <p:cNvSpPr/>
            <p:nvPr/>
          </p:nvSpPr>
          <p:spPr>
            <a:xfrm>
              <a:off x="514223" y="3397901"/>
              <a:ext cx="82950" cy="396625"/>
            </a:xfrm>
            <a:prstGeom prst="triangl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200" dirty="0"/>
            </a:p>
          </p:txBody>
        </p:sp>
        <p:cxnSp>
          <p:nvCxnSpPr>
            <p:cNvPr id="54" name="Straight Connector 53"/>
            <p:cNvCxnSpPr>
              <a:stCxn id="40" idx="4"/>
              <a:endCxn id="42" idx="0"/>
            </p:cNvCxnSpPr>
            <p:nvPr/>
          </p:nvCxnSpPr>
          <p:spPr>
            <a:xfrm flipH="1">
              <a:off x="646166" y="2701271"/>
              <a:ext cx="114424" cy="173191"/>
            </a:xfrm>
            <a:prstGeom prst="line">
              <a:avLst/>
            </a:prstGeom>
            <a:ln w="6350" cmpd="sng"/>
          </p:spPr>
          <p:style>
            <a:lnRef idx="3">
              <a:schemeClr val="accent3"/>
            </a:lnRef>
            <a:fillRef idx="0">
              <a:schemeClr val="accent3"/>
            </a:fillRef>
            <a:effectRef idx="2">
              <a:schemeClr val="accent3"/>
            </a:effectRef>
            <a:fontRef idx="minor">
              <a:schemeClr val="tx1"/>
            </a:fontRef>
          </p:style>
        </p:cxnSp>
        <p:cxnSp>
          <p:nvCxnSpPr>
            <p:cNvPr id="55" name="Straight Connector 54"/>
            <p:cNvCxnSpPr>
              <a:stCxn id="40" idx="4"/>
              <a:endCxn id="41" idx="0"/>
            </p:cNvCxnSpPr>
            <p:nvPr/>
          </p:nvCxnSpPr>
          <p:spPr>
            <a:xfrm>
              <a:off x="760589" y="2701271"/>
              <a:ext cx="118227" cy="173187"/>
            </a:xfrm>
            <a:prstGeom prst="line">
              <a:avLst/>
            </a:prstGeom>
            <a:ln w="6350" cmpd="sng"/>
          </p:spPr>
          <p:style>
            <a:lnRef idx="3">
              <a:schemeClr val="accent3"/>
            </a:lnRef>
            <a:fillRef idx="0">
              <a:schemeClr val="accent3"/>
            </a:fillRef>
            <a:effectRef idx="2">
              <a:schemeClr val="accent3"/>
            </a:effectRef>
            <a:fontRef idx="minor">
              <a:schemeClr val="tx1"/>
            </a:fontRef>
          </p:style>
        </p:cxnSp>
        <p:cxnSp>
          <p:nvCxnSpPr>
            <p:cNvPr id="56" name="Straight Connector 55"/>
            <p:cNvCxnSpPr>
              <a:stCxn id="42" idx="4"/>
              <a:endCxn id="69" idx="0"/>
            </p:cNvCxnSpPr>
            <p:nvPr/>
          </p:nvCxnSpPr>
          <p:spPr>
            <a:xfrm flipH="1">
              <a:off x="555699" y="2999083"/>
              <a:ext cx="90467" cy="274196"/>
            </a:xfrm>
            <a:prstGeom prst="line">
              <a:avLst/>
            </a:prstGeom>
            <a:ln w="6350" cmpd="sng"/>
          </p:spPr>
          <p:style>
            <a:lnRef idx="3">
              <a:schemeClr val="accent3"/>
            </a:lnRef>
            <a:fillRef idx="0">
              <a:schemeClr val="accent3"/>
            </a:fillRef>
            <a:effectRef idx="2">
              <a:schemeClr val="accent3"/>
            </a:effectRef>
            <a:fontRef idx="minor">
              <a:schemeClr val="tx1"/>
            </a:fontRef>
          </p:style>
        </p:cxnSp>
        <p:cxnSp>
          <p:nvCxnSpPr>
            <p:cNvPr id="57" name="Straight Connector 56"/>
            <p:cNvCxnSpPr>
              <a:stCxn id="42" idx="4"/>
              <a:endCxn id="68" idx="0"/>
            </p:cNvCxnSpPr>
            <p:nvPr/>
          </p:nvCxnSpPr>
          <p:spPr>
            <a:xfrm>
              <a:off x="646166" y="2999083"/>
              <a:ext cx="114423" cy="249568"/>
            </a:xfrm>
            <a:prstGeom prst="line">
              <a:avLst/>
            </a:prstGeom>
            <a:ln w="6350" cmpd="sng"/>
          </p:spPr>
          <p:style>
            <a:lnRef idx="3">
              <a:schemeClr val="accent3"/>
            </a:lnRef>
            <a:fillRef idx="0">
              <a:schemeClr val="accent3"/>
            </a:fillRef>
            <a:effectRef idx="2">
              <a:schemeClr val="accent3"/>
            </a:effectRef>
            <a:fontRef idx="minor">
              <a:schemeClr val="tx1"/>
            </a:fontRef>
          </p:style>
        </p:cxnSp>
      </p:grpSp>
      <p:grpSp>
        <p:nvGrpSpPr>
          <p:cNvPr id="170" name="Group 169"/>
          <p:cNvGrpSpPr/>
          <p:nvPr/>
        </p:nvGrpSpPr>
        <p:grpSpPr>
          <a:xfrm>
            <a:off x="4821712" y="2230553"/>
            <a:ext cx="518728" cy="1021045"/>
            <a:chOff x="2058227" y="2576650"/>
            <a:chExt cx="437749" cy="1612238"/>
          </a:xfrm>
        </p:grpSpPr>
        <p:sp>
          <p:nvSpPr>
            <p:cNvPr id="71" name="Oval 70"/>
            <p:cNvSpPr/>
            <p:nvPr/>
          </p:nvSpPr>
          <p:spPr>
            <a:xfrm>
              <a:off x="2294578" y="2576650"/>
              <a:ext cx="69499" cy="12462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2" name="Oval 71"/>
            <p:cNvSpPr/>
            <p:nvPr/>
          </p:nvSpPr>
          <p:spPr>
            <a:xfrm>
              <a:off x="2426477" y="2844902"/>
              <a:ext cx="69499" cy="12462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3" name="Oval 72"/>
            <p:cNvSpPr/>
            <p:nvPr/>
          </p:nvSpPr>
          <p:spPr>
            <a:xfrm>
              <a:off x="2169202" y="2874460"/>
              <a:ext cx="69499" cy="12462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9" name="Oval 98"/>
            <p:cNvSpPr/>
            <p:nvPr/>
          </p:nvSpPr>
          <p:spPr>
            <a:xfrm>
              <a:off x="2264880" y="3248652"/>
              <a:ext cx="69499" cy="12462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0" name="Oval 99"/>
            <p:cNvSpPr/>
            <p:nvPr/>
          </p:nvSpPr>
          <p:spPr>
            <a:xfrm>
              <a:off x="2058227" y="3252996"/>
              <a:ext cx="69499" cy="12462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nvGrpSpPr>
            <p:cNvPr id="77" name="Group 76"/>
            <p:cNvGrpSpPr/>
            <p:nvPr/>
          </p:nvGrpSpPr>
          <p:grpSpPr>
            <a:xfrm>
              <a:off x="2136301" y="3643973"/>
              <a:ext cx="324924" cy="148290"/>
              <a:chOff x="3454497" y="4106891"/>
              <a:chExt cx="1688768" cy="429769"/>
            </a:xfrm>
          </p:grpSpPr>
          <p:sp>
            <p:nvSpPr>
              <p:cNvPr id="97" name="Oval 96"/>
              <p:cNvSpPr/>
              <p:nvPr/>
            </p:nvSpPr>
            <p:spPr>
              <a:xfrm>
                <a:off x="4782048" y="4106891"/>
                <a:ext cx="361217" cy="36117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8" name="Oval 97"/>
              <p:cNvSpPr/>
              <p:nvPr/>
            </p:nvSpPr>
            <p:spPr>
              <a:xfrm>
                <a:off x="3454497" y="4175482"/>
                <a:ext cx="361217" cy="36117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82" name="Isosceles Triangle 81"/>
            <p:cNvSpPr/>
            <p:nvPr/>
          </p:nvSpPr>
          <p:spPr>
            <a:xfrm>
              <a:off x="2391725" y="3783969"/>
              <a:ext cx="82951" cy="396625"/>
            </a:xfrm>
            <a:prstGeom prst="triangl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3" name="Isosceles Triangle 82"/>
            <p:cNvSpPr/>
            <p:nvPr/>
          </p:nvSpPr>
          <p:spPr>
            <a:xfrm>
              <a:off x="2127726" y="3792263"/>
              <a:ext cx="82951" cy="396625"/>
            </a:xfrm>
            <a:prstGeom prst="triangl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85" name="Straight Connector 84"/>
            <p:cNvCxnSpPr>
              <a:stCxn id="71" idx="4"/>
              <a:endCxn id="73" idx="0"/>
            </p:cNvCxnSpPr>
            <p:nvPr/>
          </p:nvCxnSpPr>
          <p:spPr>
            <a:xfrm flipH="1">
              <a:off x="2203953" y="2701271"/>
              <a:ext cx="125376" cy="173188"/>
            </a:xfrm>
            <a:prstGeom prst="line">
              <a:avLst/>
            </a:prstGeom>
            <a:ln w="6350" cmpd="sng"/>
          </p:spPr>
          <p:style>
            <a:lnRef idx="3">
              <a:schemeClr val="accent3"/>
            </a:lnRef>
            <a:fillRef idx="0">
              <a:schemeClr val="accent3"/>
            </a:fillRef>
            <a:effectRef idx="2">
              <a:schemeClr val="accent3"/>
            </a:effectRef>
            <a:fontRef idx="minor">
              <a:schemeClr val="tx1"/>
            </a:fontRef>
          </p:style>
        </p:cxnSp>
        <p:cxnSp>
          <p:nvCxnSpPr>
            <p:cNvPr id="86" name="Straight Connector 85"/>
            <p:cNvCxnSpPr>
              <a:stCxn id="71" idx="4"/>
              <a:endCxn id="72" idx="0"/>
            </p:cNvCxnSpPr>
            <p:nvPr/>
          </p:nvCxnSpPr>
          <p:spPr>
            <a:xfrm>
              <a:off x="2329328" y="2701271"/>
              <a:ext cx="131899" cy="143631"/>
            </a:xfrm>
            <a:prstGeom prst="line">
              <a:avLst/>
            </a:prstGeom>
            <a:ln w="6350" cmpd="sng"/>
          </p:spPr>
          <p:style>
            <a:lnRef idx="3">
              <a:schemeClr val="accent3"/>
            </a:lnRef>
            <a:fillRef idx="0">
              <a:schemeClr val="accent3"/>
            </a:fillRef>
            <a:effectRef idx="2">
              <a:schemeClr val="accent3"/>
            </a:effectRef>
            <a:fontRef idx="minor">
              <a:schemeClr val="tx1"/>
            </a:fontRef>
          </p:style>
        </p:cxnSp>
        <p:cxnSp>
          <p:nvCxnSpPr>
            <p:cNvPr id="87" name="Straight Connector 86"/>
            <p:cNvCxnSpPr>
              <a:stCxn id="73" idx="4"/>
              <a:endCxn id="100" idx="0"/>
            </p:cNvCxnSpPr>
            <p:nvPr/>
          </p:nvCxnSpPr>
          <p:spPr>
            <a:xfrm flipH="1">
              <a:off x="2092977" y="2999081"/>
              <a:ext cx="110975" cy="253915"/>
            </a:xfrm>
            <a:prstGeom prst="line">
              <a:avLst/>
            </a:prstGeom>
            <a:ln w="6350" cmpd="sng"/>
          </p:spPr>
          <p:style>
            <a:lnRef idx="3">
              <a:schemeClr val="accent3"/>
            </a:lnRef>
            <a:fillRef idx="0">
              <a:schemeClr val="accent3"/>
            </a:fillRef>
            <a:effectRef idx="2">
              <a:schemeClr val="accent3"/>
            </a:effectRef>
            <a:fontRef idx="minor">
              <a:schemeClr val="tx1"/>
            </a:fontRef>
          </p:style>
        </p:cxnSp>
        <p:cxnSp>
          <p:nvCxnSpPr>
            <p:cNvPr id="88" name="Straight Connector 87"/>
            <p:cNvCxnSpPr>
              <a:stCxn id="73" idx="4"/>
              <a:endCxn id="99" idx="0"/>
            </p:cNvCxnSpPr>
            <p:nvPr/>
          </p:nvCxnSpPr>
          <p:spPr>
            <a:xfrm>
              <a:off x="2203953" y="2999081"/>
              <a:ext cx="95678" cy="249571"/>
            </a:xfrm>
            <a:prstGeom prst="line">
              <a:avLst/>
            </a:prstGeom>
            <a:ln w="6350" cmpd="sng"/>
          </p:spPr>
          <p:style>
            <a:lnRef idx="3">
              <a:schemeClr val="accent3"/>
            </a:lnRef>
            <a:fillRef idx="0">
              <a:schemeClr val="accent3"/>
            </a:fillRef>
            <a:effectRef idx="2">
              <a:schemeClr val="accent3"/>
            </a:effectRef>
            <a:fontRef idx="minor">
              <a:schemeClr val="tx1"/>
            </a:fontRef>
          </p:style>
        </p:cxnSp>
        <p:cxnSp>
          <p:nvCxnSpPr>
            <p:cNvPr id="91" name="Straight Connector 90"/>
            <p:cNvCxnSpPr>
              <a:stCxn id="99" idx="4"/>
              <a:endCxn id="98" idx="0"/>
            </p:cNvCxnSpPr>
            <p:nvPr/>
          </p:nvCxnSpPr>
          <p:spPr>
            <a:xfrm flipH="1">
              <a:off x="2171051" y="3373274"/>
              <a:ext cx="128579" cy="294367"/>
            </a:xfrm>
            <a:prstGeom prst="line">
              <a:avLst/>
            </a:prstGeom>
            <a:ln w="6350" cmpd="sng"/>
          </p:spPr>
          <p:style>
            <a:lnRef idx="3">
              <a:schemeClr val="accent3"/>
            </a:lnRef>
            <a:fillRef idx="0">
              <a:schemeClr val="accent3"/>
            </a:fillRef>
            <a:effectRef idx="2">
              <a:schemeClr val="accent3"/>
            </a:effectRef>
            <a:fontRef idx="minor">
              <a:schemeClr val="tx1"/>
            </a:fontRef>
          </p:style>
        </p:cxnSp>
        <p:cxnSp>
          <p:nvCxnSpPr>
            <p:cNvPr id="92" name="Straight Connector 91"/>
            <p:cNvCxnSpPr>
              <a:stCxn id="99" idx="4"/>
              <a:endCxn id="97" idx="0"/>
            </p:cNvCxnSpPr>
            <p:nvPr/>
          </p:nvCxnSpPr>
          <p:spPr>
            <a:xfrm>
              <a:off x="2299630" y="3373274"/>
              <a:ext cx="126846" cy="270695"/>
            </a:xfrm>
            <a:prstGeom prst="line">
              <a:avLst/>
            </a:prstGeom>
            <a:ln w="6350" cmpd="sng"/>
          </p:spPr>
          <p:style>
            <a:lnRef idx="3">
              <a:schemeClr val="accent3"/>
            </a:lnRef>
            <a:fillRef idx="0">
              <a:schemeClr val="accent3"/>
            </a:fillRef>
            <a:effectRef idx="2">
              <a:schemeClr val="accent3"/>
            </a:effectRef>
            <a:fontRef idx="minor">
              <a:schemeClr val="tx1"/>
            </a:fontRef>
          </p:style>
        </p:cxnSp>
      </p:grpSp>
      <p:grpSp>
        <p:nvGrpSpPr>
          <p:cNvPr id="189" name="Group 188"/>
          <p:cNvGrpSpPr/>
          <p:nvPr/>
        </p:nvGrpSpPr>
        <p:grpSpPr>
          <a:xfrm>
            <a:off x="6311787" y="2230553"/>
            <a:ext cx="576845" cy="1082697"/>
            <a:chOff x="3680830" y="2576650"/>
            <a:chExt cx="481580" cy="1603944"/>
          </a:xfrm>
        </p:grpSpPr>
        <p:sp>
          <p:nvSpPr>
            <p:cNvPr id="102" name="Oval 101"/>
            <p:cNvSpPr/>
            <p:nvPr/>
          </p:nvSpPr>
          <p:spPr>
            <a:xfrm>
              <a:off x="3825405" y="2576650"/>
              <a:ext cx="69499" cy="12462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3" name="Oval 102"/>
            <p:cNvSpPr/>
            <p:nvPr/>
          </p:nvSpPr>
          <p:spPr>
            <a:xfrm>
              <a:off x="3968662" y="2878255"/>
              <a:ext cx="69499" cy="12462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4" name="Oval 103"/>
            <p:cNvSpPr/>
            <p:nvPr/>
          </p:nvSpPr>
          <p:spPr>
            <a:xfrm>
              <a:off x="3680830" y="2870713"/>
              <a:ext cx="69499" cy="12462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6" name="Oval 105"/>
            <p:cNvSpPr/>
            <p:nvPr/>
          </p:nvSpPr>
          <p:spPr>
            <a:xfrm>
              <a:off x="4092911" y="3223744"/>
              <a:ext cx="69499" cy="12462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7" name="Oval 106"/>
            <p:cNvSpPr/>
            <p:nvPr/>
          </p:nvSpPr>
          <p:spPr>
            <a:xfrm>
              <a:off x="3830885" y="3212616"/>
              <a:ext cx="69499" cy="12462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109" name="Group 108"/>
            <p:cNvGrpSpPr/>
            <p:nvPr/>
          </p:nvGrpSpPr>
          <p:grpSpPr>
            <a:xfrm>
              <a:off x="3740166" y="3649620"/>
              <a:ext cx="263246" cy="124622"/>
              <a:chOff x="2829286" y="4151467"/>
              <a:chExt cx="1368199" cy="361177"/>
            </a:xfrm>
          </p:grpSpPr>
          <p:sp>
            <p:nvSpPr>
              <p:cNvPr id="126" name="Oval 125"/>
              <p:cNvSpPr/>
              <p:nvPr/>
            </p:nvSpPr>
            <p:spPr>
              <a:xfrm>
                <a:off x="3836270" y="4151467"/>
                <a:ext cx="361215" cy="36117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27" name="Oval 126"/>
              <p:cNvSpPr/>
              <p:nvPr/>
            </p:nvSpPr>
            <p:spPr>
              <a:xfrm>
                <a:off x="2829286" y="4151467"/>
                <a:ext cx="361215" cy="36117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111" name="Isosceles Triangle 110"/>
            <p:cNvSpPr/>
            <p:nvPr/>
          </p:nvSpPr>
          <p:spPr>
            <a:xfrm>
              <a:off x="3930475" y="3783969"/>
              <a:ext cx="82951" cy="396625"/>
            </a:xfrm>
            <a:prstGeom prst="triangl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12" name="Isosceles Triangle 111"/>
            <p:cNvSpPr/>
            <p:nvPr/>
          </p:nvSpPr>
          <p:spPr>
            <a:xfrm>
              <a:off x="3730482" y="3774243"/>
              <a:ext cx="82951" cy="396625"/>
            </a:xfrm>
            <a:prstGeom prst="triangl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116" name="Straight Connector 115"/>
            <p:cNvCxnSpPr>
              <a:stCxn id="102" idx="4"/>
              <a:endCxn id="104" idx="0"/>
            </p:cNvCxnSpPr>
            <p:nvPr/>
          </p:nvCxnSpPr>
          <p:spPr>
            <a:xfrm flipH="1">
              <a:off x="3715580" y="2701272"/>
              <a:ext cx="144575" cy="169441"/>
            </a:xfrm>
            <a:prstGeom prst="line">
              <a:avLst/>
            </a:prstGeom>
            <a:ln w="6350" cmpd="sng"/>
          </p:spPr>
          <p:style>
            <a:lnRef idx="3">
              <a:schemeClr val="accent3"/>
            </a:lnRef>
            <a:fillRef idx="0">
              <a:schemeClr val="accent3"/>
            </a:fillRef>
            <a:effectRef idx="2">
              <a:schemeClr val="accent3"/>
            </a:effectRef>
            <a:fontRef idx="minor">
              <a:schemeClr val="tx1"/>
            </a:fontRef>
          </p:style>
        </p:cxnSp>
        <p:cxnSp>
          <p:nvCxnSpPr>
            <p:cNvPr id="117" name="Straight Connector 116"/>
            <p:cNvCxnSpPr>
              <a:stCxn id="102" idx="4"/>
              <a:endCxn id="103" idx="0"/>
            </p:cNvCxnSpPr>
            <p:nvPr/>
          </p:nvCxnSpPr>
          <p:spPr>
            <a:xfrm>
              <a:off x="3860155" y="2701272"/>
              <a:ext cx="143257" cy="176983"/>
            </a:xfrm>
            <a:prstGeom prst="line">
              <a:avLst/>
            </a:prstGeom>
            <a:ln w="6350" cmpd="sng"/>
          </p:spPr>
          <p:style>
            <a:lnRef idx="3">
              <a:schemeClr val="accent3"/>
            </a:lnRef>
            <a:fillRef idx="0">
              <a:schemeClr val="accent3"/>
            </a:fillRef>
            <a:effectRef idx="2">
              <a:schemeClr val="accent3"/>
            </a:effectRef>
            <a:fontRef idx="minor">
              <a:schemeClr val="tx1"/>
            </a:fontRef>
          </p:style>
        </p:cxnSp>
        <p:cxnSp>
          <p:nvCxnSpPr>
            <p:cNvPr id="120" name="Straight Connector 119"/>
            <p:cNvCxnSpPr>
              <a:stCxn id="103" idx="4"/>
              <a:endCxn id="107" idx="0"/>
            </p:cNvCxnSpPr>
            <p:nvPr/>
          </p:nvCxnSpPr>
          <p:spPr>
            <a:xfrm flipH="1">
              <a:off x="3865635" y="3002877"/>
              <a:ext cx="137777" cy="209739"/>
            </a:xfrm>
            <a:prstGeom prst="line">
              <a:avLst/>
            </a:prstGeom>
            <a:ln w="6350" cmpd="sng"/>
          </p:spPr>
          <p:style>
            <a:lnRef idx="3">
              <a:schemeClr val="accent3"/>
            </a:lnRef>
            <a:fillRef idx="0">
              <a:schemeClr val="accent3"/>
            </a:fillRef>
            <a:effectRef idx="2">
              <a:schemeClr val="accent3"/>
            </a:effectRef>
            <a:fontRef idx="minor">
              <a:schemeClr val="tx1"/>
            </a:fontRef>
          </p:style>
        </p:cxnSp>
        <p:cxnSp>
          <p:nvCxnSpPr>
            <p:cNvPr id="121" name="Straight Connector 120"/>
            <p:cNvCxnSpPr>
              <a:stCxn id="103" idx="4"/>
              <a:endCxn id="106" idx="0"/>
            </p:cNvCxnSpPr>
            <p:nvPr/>
          </p:nvCxnSpPr>
          <p:spPr>
            <a:xfrm>
              <a:off x="4003412" y="3002877"/>
              <a:ext cx="124249" cy="220867"/>
            </a:xfrm>
            <a:prstGeom prst="line">
              <a:avLst/>
            </a:prstGeom>
            <a:ln w="6350" cmpd="sng"/>
          </p:spPr>
          <p:style>
            <a:lnRef idx="3">
              <a:schemeClr val="accent3"/>
            </a:lnRef>
            <a:fillRef idx="0">
              <a:schemeClr val="accent3"/>
            </a:fillRef>
            <a:effectRef idx="2">
              <a:schemeClr val="accent3"/>
            </a:effectRef>
            <a:fontRef idx="minor">
              <a:schemeClr val="tx1"/>
            </a:fontRef>
          </p:style>
        </p:cxnSp>
        <p:cxnSp>
          <p:nvCxnSpPr>
            <p:cNvPr id="124" name="Straight Connector 123"/>
            <p:cNvCxnSpPr>
              <a:stCxn id="107" idx="4"/>
              <a:endCxn id="127" idx="0"/>
            </p:cNvCxnSpPr>
            <p:nvPr/>
          </p:nvCxnSpPr>
          <p:spPr>
            <a:xfrm flipH="1">
              <a:off x="3774916" y="3337238"/>
              <a:ext cx="90719" cy="312382"/>
            </a:xfrm>
            <a:prstGeom prst="line">
              <a:avLst/>
            </a:prstGeom>
            <a:ln w="6350" cmpd="sng"/>
          </p:spPr>
          <p:style>
            <a:lnRef idx="3">
              <a:schemeClr val="accent3"/>
            </a:lnRef>
            <a:fillRef idx="0">
              <a:schemeClr val="accent3"/>
            </a:fillRef>
            <a:effectRef idx="2">
              <a:schemeClr val="accent3"/>
            </a:effectRef>
            <a:fontRef idx="minor">
              <a:schemeClr val="tx1"/>
            </a:fontRef>
          </p:style>
        </p:cxnSp>
        <p:cxnSp>
          <p:nvCxnSpPr>
            <p:cNvPr id="125" name="Straight Connector 124"/>
            <p:cNvCxnSpPr>
              <a:stCxn id="107" idx="4"/>
              <a:endCxn id="126" idx="0"/>
            </p:cNvCxnSpPr>
            <p:nvPr/>
          </p:nvCxnSpPr>
          <p:spPr>
            <a:xfrm>
              <a:off x="3865635" y="3337238"/>
              <a:ext cx="103028" cy="312382"/>
            </a:xfrm>
            <a:prstGeom prst="line">
              <a:avLst/>
            </a:prstGeom>
            <a:ln w="6350" cmpd="sng"/>
          </p:spPr>
          <p:style>
            <a:lnRef idx="3">
              <a:schemeClr val="accent3"/>
            </a:lnRef>
            <a:fillRef idx="0">
              <a:schemeClr val="accent3"/>
            </a:fillRef>
            <a:effectRef idx="2">
              <a:schemeClr val="accent3"/>
            </a:effectRef>
            <a:fontRef idx="minor">
              <a:schemeClr val="tx1"/>
            </a:fontRef>
          </p:style>
        </p:cxnSp>
      </p:grpSp>
      <p:grpSp>
        <p:nvGrpSpPr>
          <p:cNvPr id="190" name="Group 189"/>
          <p:cNvGrpSpPr/>
          <p:nvPr/>
        </p:nvGrpSpPr>
        <p:grpSpPr>
          <a:xfrm>
            <a:off x="7800092" y="2230553"/>
            <a:ext cx="556390" cy="1071261"/>
            <a:chOff x="5228466" y="2576660"/>
            <a:chExt cx="439924" cy="1195168"/>
          </a:xfrm>
        </p:grpSpPr>
        <p:sp>
          <p:nvSpPr>
            <p:cNvPr id="133" name="Oval 132"/>
            <p:cNvSpPr/>
            <p:nvPr/>
          </p:nvSpPr>
          <p:spPr>
            <a:xfrm>
              <a:off x="5353995" y="2576660"/>
              <a:ext cx="69499" cy="12462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4" name="Oval 133"/>
            <p:cNvSpPr/>
            <p:nvPr/>
          </p:nvSpPr>
          <p:spPr>
            <a:xfrm>
              <a:off x="5480407" y="2874461"/>
              <a:ext cx="69499" cy="12462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5" name="Oval 134"/>
            <p:cNvSpPr/>
            <p:nvPr/>
          </p:nvSpPr>
          <p:spPr>
            <a:xfrm>
              <a:off x="5228466" y="2874461"/>
              <a:ext cx="69499" cy="12462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7" name="Oval 136"/>
            <p:cNvSpPr/>
            <p:nvPr/>
          </p:nvSpPr>
          <p:spPr>
            <a:xfrm>
              <a:off x="5585439" y="3254357"/>
              <a:ext cx="69499" cy="12462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8" name="Oval 137"/>
            <p:cNvSpPr/>
            <p:nvPr/>
          </p:nvSpPr>
          <p:spPr>
            <a:xfrm>
              <a:off x="5392456" y="3248514"/>
              <a:ext cx="69499" cy="12462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1" name="Isosceles Triangle 140"/>
            <p:cNvSpPr/>
            <p:nvPr/>
          </p:nvSpPr>
          <p:spPr>
            <a:xfrm>
              <a:off x="5585439" y="3375202"/>
              <a:ext cx="82951" cy="396626"/>
            </a:xfrm>
            <a:prstGeom prst="triangl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147" name="Straight Connector 146"/>
            <p:cNvCxnSpPr>
              <a:stCxn id="133" idx="4"/>
              <a:endCxn id="135" idx="0"/>
            </p:cNvCxnSpPr>
            <p:nvPr/>
          </p:nvCxnSpPr>
          <p:spPr>
            <a:xfrm flipH="1">
              <a:off x="5263216" y="2701282"/>
              <a:ext cx="125529" cy="173179"/>
            </a:xfrm>
            <a:prstGeom prst="line">
              <a:avLst/>
            </a:prstGeom>
            <a:ln w="6350" cmpd="sng"/>
          </p:spPr>
          <p:style>
            <a:lnRef idx="3">
              <a:schemeClr val="accent3"/>
            </a:lnRef>
            <a:fillRef idx="0">
              <a:schemeClr val="accent3"/>
            </a:fillRef>
            <a:effectRef idx="2">
              <a:schemeClr val="accent3"/>
            </a:effectRef>
            <a:fontRef idx="minor">
              <a:schemeClr val="tx1"/>
            </a:fontRef>
          </p:style>
        </p:cxnSp>
        <p:cxnSp>
          <p:nvCxnSpPr>
            <p:cNvPr id="148" name="Straight Connector 147"/>
            <p:cNvCxnSpPr>
              <a:stCxn id="133" idx="4"/>
              <a:endCxn id="134" idx="0"/>
            </p:cNvCxnSpPr>
            <p:nvPr/>
          </p:nvCxnSpPr>
          <p:spPr>
            <a:xfrm>
              <a:off x="5388745" y="2701282"/>
              <a:ext cx="126412" cy="173179"/>
            </a:xfrm>
            <a:prstGeom prst="line">
              <a:avLst/>
            </a:prstGeom>
            <a:ln w="6350" cmpd="sng"/>
          </p:spPr>
          <p:style>
            <a:lnRef idx="3">
              <a:schemeClr val="accent3"/>
            </a:lnRef>
            <a:fillRef idx="0">
              <a:schemeClr val="accent3"/>
            </a:fillRef>
            <a:effectRef idx="2">
              <a:schemeClr val="accent3"/>
            </a:effectRef>
            <a:fontRef idx="minor">
              <a:schemeClr val="tx1"/>
            </a:fontRef>
          </p:style>
        </p:cxnSp>
        <p:cxnSp>
          <p:nvCxnSpPr>
            <p:cNvPr id="151" name="Straight Connector 150"/>
            <p:cNvCxnSpPr>
              <a:stCxn id="134" idx="4"/>
              <a:endCxn id="138" idx="0"/>
            </p:cNvCxnSpPr>
            <p:nvPr/>
          </p:nvCxnSpPr>
          <p:spPr>
            <a:xfrm flipH="1">
              <a:off x="5427206" y="2999083"/>
              <a:ext cx="87951" cy="249431"/>
            </a:xfrm>
            <a:prstGeom prst="line">
              <a:avLst/>
            </a:prstGeom>
            <a:ln w="6350" cmpd="sng"/>
          </p:spPr>
          <p:style>
            <a:lnRef idx="3">
              <a:schemeClr val="accent3"/>
            </a:lnRef>
            <a:fillRef idx="0">
              <a:schemeClr val="accent3"/>
            </a:fillRef>
            <a:effectRef idx="2">
              <a:schemeClr val="accent3"/>
            </a:effectRef>
            <a:fontRef idx="minor">
              <a:schemeClr val="tx1"/>
            </a:fontRef>
          </p:style>
        </p:cxnSp>
        <p:cxnSp>
          <p:nvCxnSpPr>
            <p:cNvPr id="152" name="Straight Connector 151"/>
            <p:cNvCxnSpPr>
              <a:stCxn id="134" idx="4"/>
              <a:endCxn id="137" idx="0"/>
            </p:cNvCxnSpPr>
            <p:nvPr/>
          </p:nvCxnSpPr>
          <p:spPr>
            <a:xfrm>
              <a:off x="5515157" y="2999083"/>
              <a:ext cx="105032" cy="255274"/>
            </a:xfrm>
            <a:prstGeom prst="line">
              <a:avLst/>
            </a:prstGeom>
            <a:ln w="6350" cmpd="sng"/>
          </p:spPr>
          <p:style>
            <a:lnRef idx="3">
              <a:schemeClr val="accent3"/>
            </a:lnRef>
            <a:fillRef idx="0">
              <a:schemeClr val="accent3"/>
            </a:fillRef>
            <a:effectRef idx="2">
              <a:schemeClr val="accent3"/>
            </a:effectRef>
            <a:fontRef idx="minor">
              <a:schemeClr val="tx1"/>
            </a:fontRef>
          </p:style>
        </p:cxnSp>
      </p:grpSp>
      <p:sp>
        <p:nvSpPr>
          <p:cNvPr id="201" name="TextBox 200"/>
          <p:cNvSpPr txBox="1"/>
          <p:nvPr/>
        </p:nvSpPr>
        <p:spPr>
          <a:xfrm>
            <a:off x="3903908" y="2176176"/>
            <a:ext cx="628731" cy="276999"/>
          </a:xfrm>
          <a:prstGeom prst="rect">
            <a:avLst/>
          </a:prstGeom>
          <a:noFill/>
        </p:spPr>
        <p:txBody>
          <a:bodyPr wrap="square" rtlCol="0">
            <a:spAutoFit/>
          </a:bodyPr>
          <a:lstStyle/>
          <a:p>
            <a:r>
              <a:rPr lang="en-US" sz="1200" dirty="0"/>
              <a:t>PE 1</a:t>
            </a:r>
          </a:p>
        </p:txBody>
      </p:sp>
      <p:sp>
        <p:nvSpPr>
          <p:cNvPr id="202" name="TextBox 201"/>
          <p:cNvSpPr txBox="1"/>
          <p:nvPr/>
        </p:nvSpPr>
        <p:spPr>
          <a:xfrm>
            <a:off x="5464297" y="2164515"/>
            <a:ext cx="628731" cy="276999"/>
          </a:xfrm>
          <a:prstGeom prst="rect">
            <a:avLst/>
          </a:prstGeom>
          <a:noFill/>
        </p:spPr>
        <p:txBody>
          <a:bodyPr wrap="square" rtlCol="0">
            <a:spAutoFit/>
          </a:bodyPr>
          <a:lstStyle/>
          <a:p>
            <a:r>
              <a:rPr lang="en-US" sz="1200" dirty="0"/>
              <a:t>PE 2</a:t>
            </a:r>
          </a:p>
        </p:txBody>
      </p:sp>
      <p:sp>
        <p:nvSpPr>
          <p:cNvPr id="203" name="TextBox 202"/>
          <p:cNvSpPr txBox="1"/>
          <p:nvPr/>
        </p:nvSpPr>
        <p:spPr>
          <a:xfrm>
            <a:off x="6977250" y="2153897"/>
            <a:ext cx="628731" cy="276999"/>
          </a:xfrm>
          <a:prstGeom prst="rect">
            <a:avLst/>
          </a:prstGeom>
          <a:noFill/>
        </p:spPr>
        <p:txBody>
          <a:bodyPr wrap="square" rtlCol="0">
            <a:spAutoFit/>
          </a:bodyPr>
          <a:lstStyle/>
          <a:p>
            <a:r>
              <a:rPr lang="en-US" sz="1200" dirty="0"/>
              <a:t>PE 3</a:t>
            </a:r>
          </a:p>
        </p:txBody>
      </p:sp>
      <p:sp>
        <p:nvSpPr>
          <p:cNvPr id="204" name="TextBox 203"/>
          <p:cNvSpPr txBox="1"/>
          <p:nvPr/>
        </p:nvSpPr>
        <p:spPr>
          <a:xfrm>
            <a:off x="8523353" y="2164515"/>
            <a:ext cx="628731" cy="276999"/>
          </a:xfrm>
          <a:prstGeom prst="rect">
            <a:avLst/>
          </a:prstGeom>
          <a:noFill/>
        </p:spPr>
        <p:txBody>
          <a:bodyPr wrap="square" rtlCol="0">
            <a:spAutoFit/>
          </a:bodyPr>
          <a:lstStyle/>
          <a:p>
            <a:r>
              <a:rPr lang="en-US" sz="1200" dirty="0"/>
              <a:t>PE 4</a:t>
            </a:r>
          </a:p>
        </p:txBody>
      </p:sp>
      <p:grpSp>
        <p:nvGrpSpPr>
          <p:cNvPr id="205" name="Group 204"/>
          <p:cNvGrpSpPr/>
          <p:nvPr/>
        </p:nvGrpSpPr>
        <p:grpSpPr>
          <a:xfrm>
            <a:off x="8523353" y="3330698"/>
            <a:ext cx="517995" cy="947745"/>
            <a:chOff x="514223" y="2576650"/>
            <a:chExt cx="399342" cy="1217876"/>
          </a:xfrm>
        </p:grpSpPr>
        <p:sp>
          <p:nvSpPr>
            <p:cNvPr id="206" name="Oval 205"/>
            <p:cNvSpPr/>
            <p:nvPr/>
          </p:nvSpPr>
          <p:spPr>
            <a:xfrm>
              <a:off x="725840" y="2576650"/>
              <a:ext cx="69499" cy="12462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07" name="Oval 206"/>
            <p:cNvSpPr/>
            <p:nvPr/>
          </p:nvSpPr>
          <p:spPr>
            <a:xfrm>
              <a:off x="844066" y="2874459"/>
              <a:ext cx="69499" cy="12462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08" name="Oval 207"/>
            <p:cNvSpPr/>
            <p:nvPr/>
          </p:nvSpPr>
          <p:spPr>
            <a:xfrm>
              <a:off x="611416" y="2874462"/>
              <a:ext cx="69499" cy="12462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09" name="Oval 208"/>
            <p:cNvSpPr/>
            <p:nvPr/>
          </p:nvSpPr>
          <p:spPr>
            <a:xfrm>
              <a:off x="725839" y="3248651"/>
              <a:ext cx="69499" cy="12462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10" name="Oval 209"/>
            <p:cNvSpPr/>
            <p:nvPr/>
          </p:nvSpPr>
          <p:spPr>
            <a:xfrm>
              <a:off x="520949" y="3273279"/>
              <a:ext cx="69499" cy="12462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11" name="Isosceles Triangle 210"/>
            <p:cNvSpPr/>
            <p:nvPr/>
          </p:nvSpPr>
          <p:spPr>
            <a:xfrm>
              <a:off x="514223" y="3397901"/>
              <a:ext cx="82950" cy="396625"/>
            </a:xfrm>
            <a:prstGeom prs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200" dirty="0"/>
            </a:p>
          </p:txBody>
        </p:sp>
        <p:cxnSp>
          <p:nvCxnSpPr>
            <p:cNvPr id="212" name="Straight Connector 211"/>
            <p:cNvCxnSpPr>
              <a:stCxn id="206" idx="4"/>
              <a:endCxn id="208" idx="0"/>
            </p:cNvCxnSpPr>
            <p:nvPr/>
          </p:nvCxnSpPr>
          <p:spPr>
            <a:xfrm flipH="1">
              <a:off x="646166" y="2701271"/>
              <a:ext cx="114424" cy="173191"/>
            </a:xfrm>
            <a:prstGeom prst="line">
              <a:avLst/>
            </a:prstGeom>
            <a:ln/>
          </p:spPr>
          <p:style>
            <a:lnRef idx="1">
              <a:schemeClr val="accent1"/>
            </a:lnRef>
            <a:fillRef idx="2">
              <a:schemeClr val="accent1"/>
            </a:fillRef>
            <a:effectRef idx="1">
              <a:schemeClr val="accent1"/>
            </a:effectRef>
            <a:fontRef idx="minor">
              <a:schemeClr val="dk1"/>
            </a:fontRef>
          </p:style>
        </p:cxnSp>
        <p:cxnSp>
          <p:nvCxnSpPr>
            <p:cNvPr id="213" name="Straight Connector 212"/>
            <p:cNvCxnSpPr>
              <a:stCxn id="206" idx="4"/>
              <a:endCxn id="207" idx="0"/>
            </p:cNvCxnSpPr>
            <p:nvPr/>
          </p:nvCxnSpPr>
          <p:spPr>
            <a:xfrm>
              <a:off x="760589" y="2701271"/>
              <a:ext cx="118227" cy="173187"/>
            </a:xfrm>
            <a:prstGeom prst="line">
              <a:avLst/>
            </a:prstGeom>
            <a:ln/>
          </p:spPr>
          <p:style>
            <a:lnRef idx="1">
              <a:schemeClr val="accent1"/>
            </a:lnRef>
            <a:fillRef idx="2">
              <a:schemeClr val="accent1"/>
            </a:fillRef>
            <a:effectRef idx="1">
              <a:schemeClr val="accent1"/>
            </a:effectRef>
            <a:fontRef idx="minor">
              <a:schemeClr val="dk1"/>
            </a:fontRef>
          </p:style>
        </p:cxnSp>
        <p:cxnSp>
          <p:nvCxnSpPr>
            <p:cNvPr id="214" name="Straight Connector 213"/>
            <p:cNvCxnSpPr>
              <a:stCxn id="208" idx="4"/>
              <a:endCxn id="210" idx="0"/>
            </p:cNvCxnSpPr>
            <p:nvPr/>
          </p:nvCxnSpPr>
          <p:spPr>
            <a:xfrm flipH="1">
              <a:off x="555699" y="2999083"/>
              <a:ext cx="90467" cy="274196"/>
            </a:xfrm>
            <a:prstGeom prst="line">
              <a:avLst/>
            </a:prstGeom>
            <a:ln/>
          </p:spPr>
          <p:style>
            <a:lnRef idx="1">
              <a:schemeClr val="accent1"/>
            </a:lnRef>
            <a:fillRef idx="2">
              <a:schemeClr val="accent1"/>
            </a:fillRef>
            <a:effectRef idx="1">
              <a:schemeClr val="accent1"/>
            </a:effectRef>
            <a:fontRef idx="minor">
              <a:schemeClr val="dk1"/>
            </a:fontRef>
          </p:style>
        </p:cxnSp>
        <p:cxnSp>
          <p:nvCxnSpPr>
            <p:cNvPr id="215" name="Straight Connector 214"/>
            <p:cNvCxnSpPr>
              <a:stCxn id="208" idx="4"/>
              <a:endCxn id="209" idx="0"/>
            </p:cNvCxnSpPr>
            <p:nvPr/>
          </p:nvCxnSpPr>
          <p:spPr>
            <a:xfrm>
              <a:off x="646166" y="2999083"/>
              <a:ext cx="114423" cy="249568"/>
            </a:xfrm>
            <a:prstGeom prst="line">
              <a:avLst/>
            </a:prstGeom>
            <a:ln/>
          </p:spPr>
          <p:style>
            <a:lnRef idx="1">
              <a:schemeClr val="accent1"/>
            </a:lnRef>
            <a:fillRef idx="2">
              <a:schemeClr val="accent1"/>
            </a:fillRef>
            <a:effectRef idx="1">
              <a:schemeClr val="accent1"/>
            </a:effectRef>
            <a:fontRef idx="minor">
              <a:schemeClr val="dk1"/>
            </a:fontRef>
          </p:style>
        </p:cxnSp>
      </p:grpSp>
      <p:grpSp>
        <p:nvGrpSpPr>
          <p:cNvPr id="216" name="Group 215"/>
          <p:cNvGrpSpPr/>
          <p:nvPr/>
        </p:nvGrpSpPr>
        <p:grpSpPr>
          <a:xfrm>
            <a:off x="6977249" y="3178298"/>
            <a:ext cx="556390" cy="1081821"/>
            <a:chOff x="5228466" y="2576660"/>
            <a:chExt cx="439924" cy="1195168"/>
          </a:xfrm>
        </p:grpSpPr>
        <p:sp>
          <p:nvSpPr>
            <p:cNvPr id="217" name="Oval 216"/>
            <p:cNvSpPr/>
            <p:nvPr/>
          </p:nvSpPr>
          <p:spPr>
            <a:xfrm>
              <a:off x="5353995" y="2576660"/>
              <a:ext cx="69499" cy="12462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18" name="Oval 217"/>
            <p:cNvSpPr/>
            <p:nvPr/>
          </p:nvSpPr>
          <p:spPr>
            <a:xfrm>
              <a:off x="5480407" y="2874461"/>
              <a:ext cx="69499" cy="12462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19" name="Oval 218"/>
            <p:cNvSpPr/>
            <p:nvPr/>
          </p:nvSpPr>
          <p:spPr>
            <a:xfrm>
              <a:off x="5228466" y="2874461"/>
              <a:ext cx="69499" cy="12462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20" name="Oval 219"/>
            <p:cNvSpPr/>
            <p:nvPr/>
          </p:nvSpPr>
          <p:spPr>
            <a:xfrm>
              <a:off x="5585439" y="3254357"/>
              <a:ext cx="69499" cy="12462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21" name="Oval 220"/>
            <p:cNvSpPr/>
            <p:nvPr/>
          </p:nvSpPr>
          <p:spPr>
            <a:xfrm>
              <a:off x="5392456" y="3248514"/>
              <a:ext cx="69499" cy="12462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22" name="Isosceles Triangle 221"/>
            <p:cNvSpPr/>
            <p:nvPr/>
          </p:nvSpPr>
          <p:spPr>
            <a:xfrm>
              <a:off x="5585439" y="3375202"/>
              <a:ext cx="82951" cy="396626"/>
            </a:xfrm>
            <a:prstGeom prs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223" name="Straight Connector 222"/>
            <p:cNvCxnSpPr>
              <a:stCxn id="217" idx="4"/>
              <a:endCxn id="219" idx="0"/>
            </p:cNvCxnSpPr>
            <p:nvPr/>
          </p:nvCxnSpPr>
          <p:spPr>
            <a:xfrm flipH="1">
              <a:off x="5263216" y="2701282"/>
              <a:ext cx="125529" cy="173179"/>
            </a:xfrm>
            <a:prstGeom prst="line">
              <a:avLst/>
            </a:prstGeom>
            <a:ln/>
          </p:spPr>
          <p:style>
            <a:lnRef idx="1">
              <a:schemeClr val="accent1"/>
            </a:lnRef>
            <a:fillRef idx="2">
              <a:schemeClr val="accent1"/>
            </a:fillRef>
            <a:effectRef idx="1">
              <a:schemeClr val="accent1"/>
            </a:effectRef>
            <a:fontRef idx="minor">
              <a:schemeClr val="dk1"/>
            </a:fontRef>
          </p:style>
        </p:cxnSp>
        <p:cxnSp>
          <p:nvCxnSpPr>
            <p:cNvPr id="224" name="Straight Connector 223"/>
            <p:cNvCxnSpPr>
              <a:stCxn id="217" idx="4"/>
              <a:endCxn id="218" idx="0"/>
            </p:cNvCxnSpPr>
            <p:nvPr/>
          </p:nvCxnSpPr>
          <p:spPr>
            <a:xfrm>
              <a:off x="5388745" y="2701282"/>
              <a:ext cx="126412" cy="173179"/>
            </a:xfrm>
            <a:prstGeom prst="line">
              <a:avLst/>
            </a:prstGeom>
            <a:ln/>
          </p:spPr>
          <p:style>
            <a:lnRef idx="1">
              <a:schemeClr val="accent1"/>
            </a:lnRef>
            <a:fillRef idx="2">
              <a:schemeClr val="accent1"/>
            </a:fillRef>
            <a:effectRef idx="1">
              <a:schemeClr val="accent1"/>
            </a:effectRef>
            <a:fontRef idx="minor">
              <a:schemeClr val="dk1"/>
            </a:fontRef>
          </p:style>
        </p:cxnSp>
        <p:cxnSp>
          <p:nvCxnSpPr>
            <p:cNvPr id="225" name="Straight Connector 224"/>
            <p:cNvCxnSpPr>
              <a:stCxn id="218" idx="4"/>
              <a:endCxn id="221" idx="0"/>
            </p:cNvCxnSpPr>
            <p:nvPr/>
          </p:nvCxnSpPr>
          <p:spPr>
            <a:xfrm flipH="1">
              <a:off x="5427206" y="2999083"/>
              <a:ext cx="87951" cy="249431"/>
            </a:xfrm>
            <a:prstGeom prst="line">
              <a:avLst/>
            </a:prstGeom>
            <a:ln/>
          </p:spPr>
          <p:style>
            <a:lnRef idx="1">
              <a:schemeClr val="accent1"/>
            </a:lnRef>
            <a:fillRef idx="2">
              <a:schemeClr val="accent1"/>
            </a:fillRef>
            <a:effectRef idx="1">
              <a:schemeClr val="accent1"/>
            </a:effectRef>
            <a:fontRef idx="minor">
              <a:schemeClr val="dk1"/>
            </a:fontRef>
          </p:style>
        </p:cxnSp>
        <p:cxnSp>
          <p:nvCxnSpPr>
            <p:cNvPr id="226" name="Straight Connector 225"/>
            <p:cNvCxnSpPr>
              <a:stCxn id="218" idx="4"/>
              <a:endCxn id="220" idx="0"/>
            </p:cNvCxnSpPr>
            <p:nvPr/>
          </p:nvCxnSpPr>
          <p:spPr>
            <a:xfrm>
              <a:off x="5515157" y="2999083"/>
              <a:ext cx="105032" cy="255274"/>
            </a:xfrm>
            <a:prstGeom prst="line">
              <a:avLst/>
            </a:prstGeom>
            <a:ln/>
          </p:spPr>
          <p:style>
            <a:lnRef idx="1">
              <a:schemeClr val="accent1"/>
            </a:lnRef>
            <a:fillRef idx="2">
              <a:schemeClr val="accent1"/>
            </a:fillRef>
            <a:effectRef idx="1">
              <a:schemeClr val="accent1"/>
            </a:effectRef>
            <a:fontRef idx="minor">
              <a:schemeClr val="dk1"/>
            </a:fontRef>
          </p:style>
        </p:cxnSp>
      </p:grpSp>
      <p:grpSp>
        <p:nvGrpSpPr>
          <p:cNvPr id="227" name="Group 226"/>
          <p:cNvGrpSpPr/>
          <p:nvPr/>
        </p:nvGrpSpPr>
        <p:grpSpPr>
          <a:xfrm>
            <a:off x="5430263" y="3178298"/>
            <a:ext cx="576845" cy="1082697"/>
            <a:chOff x="3680830" y="2576650"/>
            <a:chExt cx="481580" cy="1603944"/>
          </a:xfrm>
        </p:grpSpPr>
        <p:sp>
          <p:nvSpPr>
            <p:cNvPr id="228" name="Oval 227"/>
            <p:cNvSpPr/>
            <p:nvPr/>
          </p:nvSpPr>
          <p:spPr>
            <a:xfrm>
              <a:off x="3825405" y="2576650"/>
              <a:ext cx="69499" cy="12462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29" name="Oval 228"/>
            <p:cNvSpPr/>
            <p:nvPr/>
          </p:nvSpPr>
          <p:spPr>
            <a:xfrm>
              <a:off x="3968662" y="2878255"/>
              <a:ext cx="69499" cy="12462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30" name="Oval 229"/>
            <p:cNvSpPr/>
            <p:nvPr/>
          </p:nvSpPr>
          <p:spPr>
            <a:xfrm>
              <a:off x="3680830" y="2870713"/>
              <a:ext cx="69499" cy="12462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31" name="Oval 230"/>
            <p:cNvSpPr/>
            <p:nvPr/>
          </p:nvSpPr>
          <p:spPr>
            <a:xfrm>
              <a:off x="4092911" y="3223744"/>
              <a:ext cx="69499" cy="12462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32" name="Oval 231"/>
            <p:cNvSpPr/>
            <p:nvPr/>
          </p:nvSpPr>
          <p:spPr>
            <a:xfrm>
              <a:off x="3830885" y="3212616"/>
              <a:ext cx="69499" cy="12462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nvGrpSpPr>
            <p:cNvPr id="233" name="Group 232"/>
            <p:cNvGrpSpPr/>
            <p:nvPr/>
          </p:nvGrpSpPr>
          <p:grpSpPr>
            <a:xfrm>
              <a:off x="3740166" y="3649620"/>
              <a:ext cx="263246" cy="124622"/>
              <a:chOff x="2829286" y="4151467"/>
              <a:chExt cx="1368199" cy="361177"/>
            </a:xfrm>
          </p:grpSpPr>
          <p:sp>
            <p:nvSpPr>
              <p:cNvPr id="242" name="Oval 241"/>
              <p:cNvSpPr/>
              <p:nvPr/>
            </p:nvSpPr>
            <p:spPr>
              <a:xfrm>
                <a:off x="3836270" y="4151467"/>
                <a:ext cx="361215" cy="36117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3" name="Oval 242"/>
              <p:cNvSpPr/>
              <p:nvPr/>
            </p:nvSpPr>
            <p:spPr>
              <a:xfrm>
                <a:off x="2829286" y="4151467"/>
                <a:ext cx="361215" cy="36117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sp>
          <p:nvSpPr>
            <p:cNvPr id="234" name="Isosceles Triangle 233"/>
            <p:cNvSpPr/>
            <p:nvPr/>
          </p:nvSpPr>
          <p:spPr>
            <a:xfrm>
              <a:off x="3930475" y="3783969"/>
              <a:ext cx="82951" cy="396625"/>
            </a:xfrm>
            <a:prstGeom prs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35" name="Isosceles Triangle 234"/>
            <p:cNvSpPr/>
            <p:nvPr/>
          </p:nvSpPr>
          <p:spPr>
            <a:xfrm>
              <a:off x="3730482" y="3774243"/>
              <a:ext cx="82951" cy="396625"/>
            </a:xfrm>
            <a:prstGeom prs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236" name="Straight Connector 235"/>
            <p:cNvCxnSpPr>
              <a:stCxn id="228" idx="4"/>
              <a:endCxn id="230" idx="0"/>
            </p:cNvCxnSpPr>
            <p:nvPr/>
          </p:nvCxnSpPr>
          <p:spPr>
            <a:xfrm flipH="1">
              <a:off x="3715580" y="2701272"/>
              <a:ext cx="144575" cy="169441"/>
            </a:xfrm>
            <a:prstGeom prst="line">
              <a:avLst/>
            </a:prstGeom>
            <a:ln/>
          </p:spPr>
          <p:style>
            <a:lnRef idx="1">
              <a:schemeClr val="accent1"/>
            </a:lnRef>
            <a:fillRef idx="2">
              <a:schemeClr val="accent1"/>
            </a:fillRef>
            <a:effectRef idx="1">
              <a:schemeClr val="accent1"/>
            </a:effectRef>
            <a:fontRef idx="minor">
              <a:schemeClr val="dk1"/>
            </a:fontRef>
          </p:style>
        </p:cxnSp>
        <p:cxnSp>
          <p:nvCxnSpPr>
            <p:cNvPr id="237" name="Straight Connector 236"/>
            <p:cNvCxnSpPr>
              <a:stCxn id="228" idx="4"/>
              <a:endCxn id="229" idx="0"/>
            </p:cNvCxnSpPr>
            <p:nvPr/>
          </p:nvCxnSpPr>
          <p:spPr>
            <a:xfrm>
              <a:off x="3860155" y="2701272"/>
              <a:ext cx="143257" cy="176983"/>
            </a:xfrm>
            <a:prstGeom prst="line">
              <a:avLst/>
            </a:prstGeom>
            <a:ln/>
          </p:spPr>
          <p:style>
            <a:lnRef idx="1">
              <a:schemeClr val="accent1"/>
            </a:lnRef>
            <a:fillRef idx="2">
              <a:schemeClr val="accent1"/>
            </a:fillRef>
            <a:effectRef idx="1">
              <a:schemeClr val="accent1"/>
            </a:effectRef>
            <a:fontRef idx="minor">
              <a:schemeClr val="dk1"/>
            </a:fontRef>
          </p:style>
        </p:cxnSp>
        <p:cxnSp>
          <p:nvCxnSpPr>
            <p:cNvPr id="238" name="Straight Connector 237"/>
            <p:cNvCxnSpPr>
              <a:stCxn id="229" idx="4"/>
              <a:endCxn id="232" idx="0"/>
            </p:cNvCxnSpPr>
            <p:nvPr/>
          </p:nvCxnSpPr>
          <p:spPr>
            <a:xfrm flipH="1">
              <a:off x="3865635" y="3002877"/>
              <a:ext cx="137777" cy="209739"/>
            </a:xfrm>
            <a:prstGeom prst="line">
              <a:avLst/>
            </a:prstGeom>
            <a:ln/>
          </p:spPr>
          <p:style>
            <a:lnRef idx="1">
              <a:schemeClr val="accent1"/>
            </a:lnRef>
            <a:fillRef idx="2">
              <a:schemeClr val="accent1"/>
            </a:fillRef>
            <a:effectRef idx="1">
              <a:schemeClr val="accent1"/>
            </a:effectRef>
            <a:fontRef idx="minor">
              <a:schemeClr val="dk1"/>
            </a:fontRef>
          </p:style>
        </p:cxnSp>
        <p:cxnSp>
          <p:nvCxnSpPr>
            <p:cNvPr id="239" name="Straight Connector 238"/>
            <p:cNvCxnSpPr>
              <a:stCxn id="229" idx="4"/>
              <a:endCxn id="231" idx="0"/>
            </p:cNvCxnSpPr>
            <p:nvPr/>
          </p:nvCxnSpPr>
          <p:spPr>
            <a:xfrm>
              <a:off x="4003412" y="3002877"/>
              <a:ext cx="124249" cy="220867"/>
            </a:xfrm>
            <a:prstGeom prst="line">
              <a:avLst/>
            </a:prstGeom>
            <a:ln/>
          </p:spPr>
          <p:style>
            <a:lnRef idx="1">
              <a:schemeClr val="accent1"/>
            </a:lnRef>
            <a:fillRef idx="2">
              <a:schemeClr val="accent1"/>
            </a:fillRef>
            <a:effectRef idx="1">
              <a:schemeClr val="accent1"/>
            </a:effectRef>
            <a:fontRef idx="minor">
              <a:schemeClr val="dk1"/>
            </a:fontRef>
          </p:style>
        </p:cxnSp>
        <p:cxnSp>
          <p:nvCxnSpPr>
            <p:cNvPr id="240" name="Straight Connector 239"/>
            <p:cNvCxnSpPr>
              <a:stCxn id="232" idx="4"/>
              <a:endCxn id="243" idx="0"/>
            </p:cNvCxnSpPr>
            <p:nvPr/>
          </p:nvCxnSpPr>
          <p:spPr>
            <a:xfrm flipH="1">
              <a:off x="3774916" y="3337238"/>
              <a:ext cx="90719" cy="312382"/>
            </a:xfrm>
            <a:prstGeom prst="line">
              <a:avLst/>
            </a:prstGeom>
            <a:ln/>
          </p:spPr>
          <p:style>
            <a:lnRef idx="1">
              <a:schemeClr val="accent1"/>
            </a:lnRef>
            <a:fillRef idx="2">
              <a:schemeClr val="accent1"/>
            </a:fillRef>
            <a:effectRef idx="1">
              <a:schemeClr val="accent1"/>
            </a:effectRef>
            <a:fontRef idx="minor">
              <a:schemeClr val="dk1"/>
            </a:fontRef>
          </p:style>
        </p:cxnSp>
        <p:cxnSp>
          <p:nvCxnSpPr>
            <p:cNvPr id="241" name="Straight Connector 240"/>
            <p:cNvCxnSpPr>
              <a:stCxn id="232" idx="4"/>
              <a:endCxn id="242" idx="0"/>
            </p:cNvCxnSpPr>
            <p:nvPr/>
          </p:nvCxnSpPr>
          <p:spPr>
            <a:xfrm>
              <a:off x="3865635" y="3337238"/>
              <a:ext cx="103028" cy="312382"/>
            </a:xfrm>
            <a:prstGeom prst="line">
              <a:avLst/>
            </a:prstGeom>
            <a:ln/>
          </p:spPr>
          <p:style>
            <a:lnRef idx="1">
              <a:schemeClr val="accent1"/>
            </a:lnRef>
            <a:fillRef idx="2">
              <a:schemeClr val="accent1"/>
            </a:fillRef>
            <a:effectRef idx="1">
              <a:schemeClr val="accent1"/>
            </a:effectRef>
            <a:fontRef idx="minor">
              <a:schemeClr val="dk1"/>
            </a:fontRef>
          </p:style>
        </p:cxnSp>
      </p:grpSp>
      <p:grpSp>
        <p:nvGrpSpPr>
          <p:cNvPr id="244" name="Group 243"/>
          <p:cNvGrpSpPr/>
          <p:nvPr/>
        </p:nvGrpSpPr>
        <p:grpSpPr>
          <a:xfrm>
            <a:off x="3924644" y="3233384"/>
            <a:ext cx="518728" cy="1021045"/>
            <a:chOff x="2058227" y="2576650"/>
            <a:chExt cx="437749" cy="1612238"/>
          </a:xfrm>
        </p:grpSpPr>
        <p:sp>
          <p:nvSpPr>
            <p:cNvPr id="245" name="Oval 244"/>
            <p:cNvSpPr/>
            <p:nvPr/>
          </p:nvSpPr>
          <p:spPr>
            <a:xfrm>
              <a:off x="2294578" y="2576650"/>
              <a:ext cx="69499" cy="12462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6" name="Oval 245"/>
            <p:cNvSpPr/>
            <p:nvPr/>
          </p:nvSpPr>
          <p:spPr>
            <a:xfrm>
              <a:off x="2426477" y="2844902"/>
              <a:ext cx="69499" cy="12462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7" name="Oval 246"/>
            <p:cNvSpPr/>
            <p:nvPr/>
          </p:nvSpPr>
          <p:spPr>
            <a:xfrm>
              <a:off x="2169202" y="2874460"/>
              <a:ext cx="69499" cy="12462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8" name="Oval 247"/>
            <p:cNvSpPr/>
            <p:nvPr/>
          </p:nvSpPr>
          <p:spPr>
            <a:xfrm>
              <a:off x="2264880" y="3248652"/>
              <a:ext cx="69499" cy="12462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9" name="Oval 248"/>
            <p:cNvSpPr/>
            <p:nvPr/>
          </p:nvSpPr>
          <p:spPr>
            <a:xfrm>
              <a:off x="2058227" y="3252996"/>
              <a:ext cx="69499" cy="12462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nvGrpSpPr>
            <p:cNvPr id="250" name="Group 249"/>
            <p:cNvGrpSpPr/>
            <p:nvPr/>
          </p:nvGrpSpPr>
          <p:grpSpPr>
            <a:xfrm>
              <a:off x="2136301" y="3643973"/>
              <a:ext cx="324924" cy="148290"/>
              <a:chOff x="3454497" y="4106891"/>
              <a:chExt cx="1688768" cy="429769"/>
            </a:xfrm>
          </p:grpSpPr>
          <p:sp>
            <p:nvSpPr>
              <p:cNvPr id="259" name="Oval 258"/>
              <p:cNvSpPr/>
              <p:nvPr/>
            </p:nvSpPr>
            <p:spPr>
              <a:xfrm>
                <a:off x="4782048" y="4106891"/>
                <a:ext cx="361217" cy="36117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60" name="Oval 259"/>
              <p:cNvSpPr/>
              <p:nvPr/>
            </p:nvSpPr>
            <p:spPr>
              <a:xfrm>
                <a:off x="3454497" y="4175482"/>
                <a:ext cx="361217" cy="3611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sp>
          <p:nvSpPr>
            <p:cNvPr id="251" name="Isosceles Triangle 250"/>
            <p:cNvSpPr/>
            <p:nvPr/>
          </p:nvSpPr>
          <p:spPr>
            <a:xfrm>
              <a:off x="2391725" y="3783969"/>
              <a:ext cx="82951" cy="396625"/>
            </a:xfrm>
            <a:prstGeom prs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52" name="Isosceles Triangle 251"/>
            <p:cNvSpPr/>
            <p:nvPr/>
          </p:nvSpPr>
          <p:spPr>
            <a:xfrm>
              <a:off x="2127726" y="3792263"/>
              <a:ext cx="82951" cy="396625"/>
            </a:xfrm>
            <a:prstGeom prs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253" name="Straight Connector 252"/>
            <p:cNvCxnSpPr>
              <a:stCxn id="245" idx="4"/>
              <a:endCxn id="247" idx="0"/>
            </p:cNvCxnSpPr>
            <p:nvPr/>
          </p:nvCxnSpPr>
          <p:spPr>
            <a:xfrm flipH="1">
              <a:off x="2203953" y="2701271"/>
              <a:ext cx="125376" cy="173188"/>
            </a:xfrm>
            <a:prstGeom prst="line">
              <a:avLst/>
            </a:prstGeom>
            <a:ln/>
          </p:spPr>
          <p:style>
            <a:lnRef idx="1">
              <a:schemeClr val="accent1"/>
            </a:lnRef>
            <a:fillRef idx="2">
              <a:schemeClr val="accent1"/>
            </a:fillRef>
            <a:effectRef idx="1">
              <a:schemeClr val="accent1"/>
            </a:effectRef>
            <a:fontRef idx="minor">
              <a:schemeClr val="dk1"/>
            </a:fontRef>
          </p:style>
        </p:cxnSp>
        <p:cxnSp>
          <p:nvCxnSpPr>
            <p:cNvPr id="254" name="Straight Connector 253"/>
            <p:cNvCxnSpPr>
              <a:stCxn id="245" idx="4"/>
              <a:endCxn id="246" idx="0"/>
            </p:cNvCxnSpPr>
            <p:nvPr/>
          </p:nvCxnSpPr>
          <p:spPr>
            <a:xfrm>
              <a:off x="2329328" y="2701271"/>
              <a:ext cx="131899" cy="143631"/>
            </a:xfrm>
            <a:prstGeom prst="line">
              <a:avLst/>
            </a:prstGeom>
            <a:ln/>
          </p:spPr>
          <p:style>
            <a:lnRef idx="1">
              <a:schemeClr val="accent1"/>
            </a:lnRef>
            <a:fillRef idx="2">
              <a:schemeClr val="accent1"/>
            </a:fillRef>
            <a:effectRef idx="1">
              <a:schemeClr val="accent1"/>
            </a:effectRef>
            <a:fontRef idx="minor">
              <a:schemeClr val="dk1"/>
            </a:fontRef>
          </p:style>
        </p:cxnSp>
        <p:cxnSp>
          <p:nvCxnSpPr>
            <p:cNvPr id="255" name="Straight Connector 254"/>
            <p:cNvCxnSpPr>
              <a:stCxn id="247" idx="4"/>
              <a:endCxn id="249" idx="0"/>
            </p:cNvCxnSpPr>
            <p:nvPr/>
          </p:nvCxnSpPr>
          <p:spPr>
            <a:xfrm flipH="1">
              <a:off x="2092977" y="2999081"/>
              <a:ext cx="110975" cy="253915"/>
            </a:xfrm>
            <a:prstGeom prst="line">
              <a:avLst/>
            </a:prstGeom>
            <a:ln/>
          </p:spPr>
          <p:style>
            <a:lnRef idx="1">
              <a:schemeClr val="accent1"/>
            </a:lnRef>
            <a:fillRef idx="2">
              <a:schemeClr val="accent1"/>
            </a:fillRef>
            <a:effectRef idx="1">
              <a:schemeClr val="accent1"/>
            </a:effectRef>
            <a:fontRef idx="minor">
              <a:schemeClr val="dk1"/>
            </a:fontRef>
          </p:style>
        </p:cxnSp>
        <p:cxnSp>
          <p:nvCxnSpPr>
            <p:cNvPr id="256" name="Straight Connector 255"/>
            <p:cNvCxnSpPr>
              <a:stCxn id="247" idx="4"/>
              <a:endCxn id="248" idx="0"/>
            </p:cNvCxnSpPr>
            <p:nvPr/>
          </p:nvCxnSpPr>
          <p:spPr>
            <a:xfrm>
              <a:off x="2203953" y="2999081"/>
              <a:ext cx="95678" cy="249571"/>
            </a:xfrm>
            <a:prstGeom prst="line">
              <a:avLst/>
            </a:prstGeom>
            <a:ln/>
          </p:spPr>
          <p:style>
            <a:lnRef idx="1">
              <a:schemeClr val="accent1"/>
            </a:lnRef>
            <a:fillRef idx="2">
              <a:schemeClr val="accent1"/>
            </a:fillRef>
            <a:effectRef idx="1">
              <a:schemeClr val="accent1"/>
            </a:effectRef>
            <a:fontRef idx="minor">
              <a:schemeClr val="dk1"/>
            </a:fontRef>
          </p:style>
        </p:cxnSp>
        <p:cxnSp>
          <p:nvCxnSpPr>
            <p:cNvPr id="257" name="Straight Connector 256"/>
            <p:cNvCxnSpPr>
              <a:stCxn id="248" idx="4"/>
              <a:endCxn id="260" idx="0"/>
            </p:cNvCxnSpPr>
            <p:nvPr/>
          </p:nvCxnSpPr>
          <p:spPr>
            <a:xfrm flipH="1">
              <a:off x="2171051" y="3373274"/>
              <a:ext cx="128579" cy="294367"/>
            </a:xfrm>
            <a:prstGeom prst="line">
              <a:avLst/>
            </a:prstGeom>
            <a:ln/>
          </p:spPr>
          <p:style>
            <a:lnRef idx="1">
              <a:schemeClr val="accent1"/>
            </a:lnRef>
            <a:fillRef idx="2">
              <a:schemeClr val="accent1"/>
            </a:fillRef>
            <a:effectRef idx="1">
              <a:schemeClr val="accent1"/>
            </a:effectRef>
            <a:fontRef idx="minor">
              <a:schemeClr val="dk1"/>
            </a:fontRef>
          </p:style>
        </p:cxnSp>
        <p:cxnSp>
          <p:nvCxnSpPr>
            <p:cNvPr id="258" name="Straight Connector 257"/>
            <p:cNvCxnSpPr>
              <a:stCxn id="248" idx="4"/>
              <a:endCxn id="259" idx="0"/>
            </p:cNvCxnSpPr>
            <p:nvPr/>
          </p:nvCxnSpPr>
          <p:spPr>
            <a:xfrm>
              <a:off x="2299630" y="3373274"/>
              <a:ext cx="126846" cy="270695"/>
            </a:xfrm>
            <a:prstGeom prst="line">
              <a:avLst/>
            </a:prstGeom>
            <a:ln/>
          </p:spPr>
          <p:style>
            <a:lnRef idx="1">
              <a:schemeClr val="accent1"/>
            </a:lnRef>
            <a:fillRef idx="2">
              <a:schemeClr val="accent1"/>
            </a:fillRef>
            <a:effectRef idx="1">
              <a:schemeClr val="accent1"/>
            </a:effectRef>
            <a:fontRef idx="minor">
              <a:schemeClr val="dk1"/>
            </a:fontRef>
          </p:style>
        </p:cxnSp>
      </p:grpSp>
      <p:sp>
        <p:nvSpPr>
          <p:cNvPr id="4" name="Slide Number Placeholder 3"/>
          <p:cNvSpPr>
            <a:spLocks noGrp="1"/>
          </p:cNvSpPr>
          <p:nvPr>
            <p:ph type="sldNum" sz="quarter" idx="12"/>
          </p:nvPr>
        </p:nvSpPr>
        <p:spPr/>
        <p:txBody>
          <a:bodyPr/>
          <a:lstStyle/>
          <a:p>
            <a:pPr>
              <a:defRPr/>
            </a:pPr>
            <a:fld id="{3EF9F3CA-D42A-4F16-9502-7E916E4DA7FE}" type="slidenum">
              <a:rPr lang="en-US" smtClean="0"/>
              <a:pPr>
                <a:defRPr/>
              </a:pPr>
              <a:t>30</a:t>
            </a:fld>
            <a:endParaRPr lang="en-US" dirty="0"/>
          </a:p>
        </p:txBody>
      </p:sp>
      <p:sp>
        <p:nvSpPr>
          <p:cNvPr id="5" name="Footer Placeholder 4">
            <a:extLst>
              <a:ext uri="{FF2B5EF4-FFF2-40B4-BE49-F238E27FC236}">
                <a16:creationId xmlns:a16="http://schemas.microsoft.com/office/drawing/2014/main" id="{42FE890E-65C3-EE74-8E17-DE2EEE731396}"/>
              </a:ext>
            </a:extLst>
          </p:cNvPr>
          <p:cNvSpPr>
            <a:spLocks noGrp="1"/>
          </p:cNvSpPr>
          <p:nvPr>
            <p:ph type="ftr" sz="quarter" idx="11"/>
          </p:nvPr>
        </p:nvSpPr>
        <p:spPr/>
        <p:txBody>
          <a:bodyPr/>
          <a:lstStyle/>
          <a:p>
            <a:r>
              <a:rPr lang="it-IT"/>
              <a:t>Charm++ Tutorial</a:t>
            </a:r>
            <a:endParaRPr lang="en-US"/>
          </a:p>
        </p:txBody>
      </p:sp>
    </p:spTree>
    <p:extLst>
      <p:ext uri="{BB962C8B-B14F-4D97-AF65-F5344CB8AC3E}">
        <p14:creationId xmlns:p14="http://schemas.microsoft.com/office/powerpoint/2010/main" val="3202340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dissolve">
                                      <p:cBhvr>
                                        <p:cTn id="7" dur="500"/>
                                        <p:tgtEl>
                                          <p:spTgt spid="244"/>
                                        </p:tgtEl>
                                      </p:cBhvr>
                                    </p:animEffect>
                                  </p:childTnLst>
                                </p:cTn>
                              </p:par>
                              <p:par>
                                <p:cTn id="8" presetID="9" presetClass="entr" presetSubtype="0" fill="hold" nodeType="withEffect">
                                  <p:stCondLst>
                                    <p:cond delay="0"/>
                                  </p:stCondLst>
                                  <p:childTnLst>
                                    <p:set>
                                      <p:cBhvr>
                                        <p:cTn id="9" dur="1" fill="hold">
                                          <p:stCondLst>
                                            <p:cond delay="0"/>
                                          </p:stCondLst>
                                        </p:cTn>
                                        <p:tgtEl>
                                          <p:spTgt spid="227"/>
                                        </p:tgtEl>
                                        <p:attrNameLst>
                                          <p:attrName>style.visibility</p:attrName>
                                        </p:attrNameLst>
                                      </p:cBhvr>
                                      <p:to>
                                        <p:strVal val="visible"/>
                                      </p:to>
                                    </p:set>
                                    <p:animEffect transition="in" filter="dissolve">
                                      <p:cBhvr>
                                        <p:cTn id="10" dur="500"/>
                                        <p:tgtEl>
                                          <p:spTgt spid="227"/>
                                        </p:tgtEl>
                                      </p:cBhvr>
                                    </p:animEffect>
                                  </p:childTnLst>
                                </p:cTn>
                              </p:par>
                              <p:par>
                                <p:cTn id="11" presetID="9" presetClass="entr" presetSubtype="0" fill="hold" nodeType="withEffect">
                                  <p:stCondLst>
                                    <p:cond delay="0"/>
                                  </p:stCondLst>
                                  <p:childTnLst>
                                    <p:set>
                                      <p:cBhvr>
                                        <p:cTn id="12" dur="1" fill="hold">
                                          <p:stCondLst>
                                            <p:cond delay="0"/>
                                          </p:stCondLst>
                                        </p:cTn>
                                        <p:tgtEl>
                                          <p:spTgt spid="216"/>
                                        </p:tgtEl>
                                        <p:attrNameLst>
                                          <p:attrName>style.visibility</p:attrName>
                                        </p:attrNameLst>
                                      </p:cBhvr>
                                      <p:to>
                                        <p:strVal val="visible"/>
                                      </p:to>
                                    </p:set>
                                    <p:animEffect transition="in" filter="dissolve">
                                      <p:cBhvr>
                                        <p:cTn id="13" dur="500"/>
                                        <p:tgtEl>
                                          <p:spTgt spid="216"/>
                                        </p:tgtEl>
                                      </p:cBhvr>
                                    </p:animEffect>
                                  </p:childTnLst>
                                </p:cTn>
                              </p:par>
                              <p:par>
                                <p:cTn id="14" presetID="9" presetClass="entr" presetSubtype="0" fill="hold" nodeType="withEffect">
                                  <p:stCondLst>
                                    <p:cond delay="0"/>
                                  </p:stCondLst>
                                  <p:childTnLst>
                                    <p:set>
                                      <p:cBhvr>
                                        <p:cTn id="15" dur="1" fill="hold">
                                          <p:stCondLst>
                                            <p:cond delay="0"/>
                                          </p:stCondLst>
                                        </p:cTn>
                                        <p:tgtEl>
                                          <p:spTgt spid="205"/>
                                        </p:tgtEl>
                                        <p:attrNameLst>
                                          <p:attrName>style.visibility</p:attrName>
                                        </p:attrNameLst>
                                      </p:cBhvr>
                                      <p:to>
                                        <p:strVal val="visible"/>
                                      </p:to>
                                    </p:set>
                                    <p:animEffect transition="in" filter="dissolve">
                                      <p:cBhvr>
                                        <p:cTn id="16" dur="500"/>
                                        <p:tgtEl>
                                          <p:spTgt spid="20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dissolve">
                                      <p:cBhvr>
                                        <p:cTn id="19" dur="500"/>
                                        <p:tgtEl>
                                          <p:spTgt spid="3">
                                            <p:txEl>
                                              <p:pRg st="0" end="0"/>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Replication Impact</a:t>
            </a:r>
          </a:p>
        </p:txBody>
      </p:sp>
      <p:pic>
        <p:nvPicPr>
          <p:cNvPr id="7" name="Content Placeholder 6" descr="replmsgcount.pdf"/>
          <p:cNvPicPr>
            <a:picLocks noGrp="1" noChangeAspect="1"/>
          </p:cNvPicPr>
          <p:nvPr>
            <p:ph idx="1"/>
          </p:nvPr>
        </p:nvPicPr>
        <p:blipFill>
          <a:blip r:embed="rId3" cstate="print">
            <a:extLst>
              <a:ext uri="{28A0092B-C50C-407E-A947-70E740481C1C}">
                <a14:useLocalDpi xmlns:a14="http://schemas.microsoft.com/office/drawing/2010/main"/>
              </a:ext>
            </a:extLst>
          </a:blip>
          <a:srcRect l="-4549" r="-4549"/>
          <a:stretch>
            <a:fillRect/>
          </a:stretch>
        </p:blipFill>
        <p:spPr>
          <a:xfrm>
            <a:off x="1250301" y="1074644"/>
            <a:ext cx="5212865" cy="2866875"/>
          </a:xfrm>
        </p:spPr>
      </p:pic>
      <p:pic>
        <p:nvPicPr>
          <p:cNvPr id="9" name="Picture 8" descr="dwf_8k_time_profile_repl3_edit.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75610" y="1434263"/>
            <a:ext cx="4203338" cy="1848690"/>
          </a:xfrm>
          <a:prstGeom prst="rect">
            <a:avLst/>
          </a:prstGeom>
        </p:spPr>
      </p:pic>
      <p:sp>
        <p:nvSpPr>
          <p:cNvPr id="10" name="Rectangle 9"/>
          <p:cNvSpPr/>
          <p:nvPr/>
        </p:nvSpPr>
        <p:spPr>
          <a:xfrm>
            <a:off x="6409378" y="3634973"/>
            <a:ext cx="4269571" cy="2492990"/>
          </a:xfrm>
          <a:prstGeom prst="rect">
            <a:avLst/>
          </a:prstGeom>
        </p:spPr>
        <p:txBody>
          <a:bodyPr wrap="square">
            <a:spAutoFit/>
          </a:bodyPr>
          <a:lstStyle/>
          <a:p>
            <a:pPr marL="285750" indent="-285750">
              <a:buFont typeface="Arial"/>
              <a:buChar char="•"/>
            </a:pPr>
            <a:r>
              <a:rPr lang="en-US" sz="2400" dirty="0"/>
              <a:t>Replication distributes requests</a:t>
            </a:r>
          </a:p>
          <a:p>
            <a:pPr marL="285750" indent="-285750">
              <a:buFont typeface="Arial"/>
              <a:buChar char="•"/>
            </a:pPr>
            <a:r>
              <a:rPr lang="en-US" sz="2400" dirty="0"/>
              <a:t>Maximum request reduced from 30K to 4.5K</a:t>
            </a:r>
          </a:p>
          <a:p>
            <a:pPr marL="285750" indent="-285750">
              <a:buFont typeface="Arial"/>
              <a:buChar char="•"/>
            </a:pPr>
            <a:r>
              <a:rPr lang="en-US" dirty="0"/>
              <a:t>Gravity time reduced from 2.4 s to 1.7 s, on 8k</a:t>
            </a:r>
          </a:p>
        </p:txBody>
      </p:sp>
      <p:pic>
        <p:nvPicPr>
          <p:cNvPr id="12" name="Picture 11" descr="changadwfgrav.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62784" y="4114800"/>
            <a:ext cx="4572000" cy="2743200"/>
          </a:xfrm>
          <a:prstGeom prst="rect">
            <a:avLst/>
          </a:prstGeom>
        </p:spPr>
      </p:pic>
      <p:sp>
        <p:nvSpPr>
          <p:cNvPr id="3" name="Slide Number Placeholder 2"/>
          <p:cNvSpPr>
            <a:spLocks noGrp="1"/>
          </p:cNvSpPr>
          <p:nvPr>
            <p:ph type="sldNum" sz="quarter" idx="12"/>
          </p:nvPr>
        </p:nvSpPr>
        <p:spPr/>
        <p:txBody>
          <a:bodyPr/>
          <a:lstStyle/>
          <a:p>
            <a:pPr>
              <a:defRPr/>
            </a:pPr>
            <a:fld id="{3EF9F3CA-D42A-4F16-9502-7E916E4DA7FE}" type="slidenum">
              <a:rPr lang="en-US" smtClean="0"/>
              <a:pPr>
                <a:defRPr/>
              </a:pPr>
              <a:t>31</a:t>
            </a:fld>
            <a:endParaRPr lang="en-US" dirty="0"/>
          </a:p>
        </p:txBody>
      </p:sp>
      <p:sp>
        <p:nvSpPr>
          <p:cNvPr id="4" name="Footer Placeholder 3">
            <a:extLst>
              <a:ext uri="{FF2B5EF4-FFF2-40B4-BE49-F238E27FC236}">
                <a16:creationId xmlns:a16="http://schemas.microsoft.com/office/drawing/2014/main" id="{A0D7A160-BC57-C55C-0531-0F885B517819}"/>
              </a:ext>
            </a:extLst>
          </p:cNvPr>
          <p:cNvSpPr>
            <a:spLocks noGrp="1"/>
          </p:cNvSpPr>
          <p:nvPr>
            <p:ph type="ftr" sz="quarter" idx="11"/>
          </p:nvPr>
        </p:nvSpPr>
        <p:spPr/>
        <p:txBody>
          <a:bodyPr/>
          <a:lstStyle/>
          <a:p>
            <a:r>
              <a:rPr lang="it-IT"/>
              <a:t>Charm++ Tutorial</a:t>
            </a:r>
            <a:endParaRPr lang="en-US"/>
          </a:p>
        </p:txBody>
      </p:sp>
    </p:spTree>
    <p:extLst>
      <p:ext uri="{BB962C8B-B14F-4D97-AF65-F5344CB8AC3E}">
        <p14:creationId xmlns:p14="http://schemas.microsoft.com/office/powerpoint/2010/main" val="874541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time-stepping!</a:t>
            </a:r>
          </a:p>
        </p:txBody>
      </p:sp>
      <p:sp>
        <p:nvSpPr>
          <p:cNvPr id="3" name="Content Placeholder 2"/>
          <p:cNvSpPr>
            <a:spLocks noGrp="1"/>
          </p:cNvSpPr>
          <p:nvPr>
            <p:ph idx="1"/>
          </p:nvPr>
        </p:nvSpPr>
        <p:spPr/>
        <p:txBody>
          <a:bodyPr/>
          <a:lstStyle/>
          <a:p>
            <a:r>
              <a:rPr lang="en-US" dirty="0"/>
              <a:t>Our scientist collaborators suggest an algorithmic optimization:</a:t>
            </a:r>
          </a:p>
          <a:p>
            <a:pPr lvl="1"/>
            <a:r>
              <a:rPr lang="en-US" dirty="0"/>
              <a:t>Don’t move slow-moving particles every step</a:t>
            </a:r>
          </a:p>
          <a:p>
            <a:pPr lvl="2"/>
            <a:r>
              <a:rPr lang="en-US" dirty="0"/>
              <a:t>i.e. don’t calculate forces on them either</a:t>
            </a:r>
          </a:p>
          <a:p>
            <a:pPr lvl="1"/>
            <a:r>
              <a:rPr lang="en-US" dirty="0"/>
              <a:t>In fact, make many (say 5) categories (rungs) of particles based on their velocities</a:t>
            </a:r>
          </a:p>
          <a:p>
            <a:pPr lvl="1"/>
            <a:r>
              <a:rPr lang="en-US" dirty="0"/>
              <a:t>Rung sequence (with 5 rungs) </a:t>
            </a:r>
          </a:p>
          <a:p>
            <a:pPr lvl="2"/>
            <a:r>
              <a:rPr lang="en-US" dirty="0"/>
              <a:t>4 3 4 2 4 3 4 1 4 3 4 2 4 3 4 0</a:t>
            </a:r>
          </a:p>
          <a:p>
            <a:pPr lvl="2"/>
            <a:r>
              <a:rPr lang="en-US" dirty="0"/>
              <a:t>Rung 0: all particles, Rung 4: fastest-moving particles</a:t>
            </a:r>
          </a:p>
          <a:p>
            <a:pPr lvl="1"/>
            <a:r>
              <a:rPr lang="en-US" dirty="0"/>
              <a:t>Each tree-piece object now presents a different load when different “rungs” are being calculated</a:t>
            </a:r>
          </a:p>
          <a:p>
            <a:pPr lvl="1"/>
            <a:endParaRPr lang="en-US" dirty="0"/>
          </a:p>
        </p:txBody>
      </p:sp>
      <p:sp>
        <p:nvSpPr>
          <p:cNvPr id="4" name="Footer Placeholder 3">
            <a:extLst>
              <a:ext uri="{FF2B5EF4-FFF2-40B4-BE49-F238E27FC236}">
                <a16:creationId xmlns:a16="http://schemas.microsoft.com/office/drawing/2014/main" id="{D1B66988-DF15-BAFB-1219-634BE0162DFA}"/>
              </a:ext>
            </a:extLst>
          </p:cNvPr>
          <p:cNvSpPr>
            <a:spLocks noGrp="1"/>
          </p:cNvSpPr>
          <p:nvPr>
            <p:ph type="ftr" sz="quarter" idx="11"/>
          </p:nvPr>
        </p:nvSpPr>
        <p:spPr/>
        <p:txBody>
          <a:bodyPr/>
          <a:lstStyle/>
          <a:p>
            <a:r>
              <a:rPr lang="it-IT"/>
              <a:t>Charm++ Tutorial</a:t>
            </a:r>
            <a:endParaRPr lang="en-US"/>
          </a:p>
        </p:txBody>
      </p:sp>
      <p:sp>
        <p:nvSpPr>
          <p:cNvPr id="5" name="Slide Number Placeholder 4">
            <a:extLst>
              <a:ext uri="{FF2B5EF4-FFF2-40B4-BE49-F238E27FC236}">
                <a16:creationId xmlns:a16="http://schemas.microsoft.com/office/drawing/2014/main" id="{A9A2D404-B9F9-DDCE-35F3-36408C724719}"/>
              </a:ext>
            </a:extLst>
          </p:cNvPr>
          <p:cNvSpPr>
            <a:spLocks noGrp="1"/>
          </p:cNvSpPr>
          <p:nvPr>
            <p:ph type="sldNum" sz="quarter" idx="12"/>
          </p:nvPr>
        </p:nvSpPr>
        <p:spPr/>
        <p:txBody>
          <a:bodyPr/>
          <a:lstStyle/>
          <a:p>
            <a:fld id="{CFC44A27-8FBD-E742-A40B-F519DB996467}" type="slidenum">
              <a:rPr lang="en-US" smtClean="0"/>
              <a:t>32</a:t>
            </a:fld>
            <a:endParaRPr lang="en-US"/>
          </a:p>
        </p:txBody>
      </p:sp>
    </p:spTree>
    <p:extLst>
      <p:ext uri="{BB962C8B-B14F-4D97-AF65-F5344CB8AC3E}">
        <p14:creationId xmlns:p14="http://schemas.microsoft.com/office/powerpoint/2010/main" val="22308285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time-stepping!</a:t>
            </a:r>
          </a:p>
        </p:txBody>
      </p:sp>
      <p:sp>
        <p:nvSpPr>
          <p:cNvPr id="3" name="Content Placeholder 2"/>
          <p:cNvSpPr>
            <a:spLocks noGrp="1"/>
          </p:cNvSpPr>
          <p:nvPr>
            <p:ph idx="1"/>
          </p:nvPr>
        </p:nvSpPr>
        <p:spPr/>
        <p:txBody>
          <a:bodyPr/>
          <a:lstStyle/>
          <a:p>
            <a:r>
              <a:rPr lang="en-US" sz="2400" dirty="0"/>
              <a:t>Load (for the same object) changes across rungs</a:t>
            </a:r>
          </a:p>
          <a:p>
            <a:pPr lvl="1"/>
            <a:r>
              <a:rPr lang="en-US" sz="2000" dirty="0"/>
              <a:t>Yet, there is persistence within the same rung!</a:t>
            </a:r>
          </a:p>
          <a:p>
            <a:pPr lvl="1"/>
            <a:r>
              <a:rPr lang="en-US" sz="2000" dirty="0"/>
              <a:t>So, specialized phase-aware balancers were developed</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280145"/>
            <a:ext cx="7620000" cy="331637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Footer Placeholder 3">
            <a:extLst>
              <a:ext uri="{FF2B5EF4-FFF2-40B4-BE49-F238E27FC236}">
                <a16:creationId xmlns:a16="http://schemas.microsoft.com/office/drawing/2014/main" id="{F354DD10-8AE2-1A26-CDDA-9F8BB2C4F75D}"/>
              </a:ext>
            </a:extLst>
          </p:cNvPr>
          <p:cNvSpPr>
            <a:spLocks noGrp="1"/>
          </p:cNvSpPr>
          <p:nvPr>
            <p:ph type="ftr" sz="quarter" idx="11"/>
          </p:nvPr>
        </p:nvSpPr>
        <p:spPr/>
        <p:txBody>
          <a:bodyPr/>
          <a:lstStyle/>
          <a:p>
            <a:r>
              <a:rPr lang="it-IT"/>
              <a:t>Charm++ Tutorial</a:t>
            </a:r>
            <a:endParaRPr lang="en-US"/>
          </a:p>
        </p:txBody>
      </p:sp>
      <p:sp>
        <p:nvSpPr>
          <p:cNvPr id="5" name="Slide Number Placeholder 4">
            <a:extLst>
              <a:ext uri="{FF2B5EF4-FFF2-40B4-BE49-F238E27FC236}">
                <a16:creationId xmlns:a16="http://schemas.microsoft.com/office/drawing/2014/main" id="{3D681505-D974-D373-927A-1CE0831A4D01}"/>
              </a:ext>
            </a:extLst>
          </p:cNvPr>
          <p:cNvSpPr>
            <a:spLocks noGrp="1"/>
          </p:cNvSpPr>
          <p:nvPr>
            <p:ph type="sldNum" sz="quarter" idx="12"/>
          </p:nvPr>
        </p:nvSpPr>
        <p:spPr/>
        <p:txBody>
          <a:bodyPr/>
          <a:lstStyle/>
          <a:p>
            <a:fld id="{CFC44A27-8FBD-E742-A40B-F519DB996467}" type="slidenum">
              <a:rPr lang="en-US" smtClean="0"/>
              <a:t>33</a:t>
            </a:fld>
            <a:endParaRPr lang="en-US"/>
          </a:p>
        </p:txBody>
      </p:sp>
    </p:spTree>
    <p:extLst>
      <p:ext uri="{BB962C8B-B14F-4D97-AF65-F5344CB8AC3E}">
        <p14:creationId xmlns:p14="http://schemas.microsoft.com/office/powerpoint/2010/main" val="221015925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Multi-stepping tradeoff</a:t>
            </a:r>
          </a:p>
        </p:txBody>
      </p:sp>
      <p:sp>
        <p:nvSpPr>
          <p:cNvPr id="3" name="Content Placeholder 2"/>
          <p:cNvSpPr>
            <a:spLocks noGrp="1"/>
          </p:cNvSpPr>
          <p:nvPr>
            <p:ph idx="1"/>
          </p:nvPr>
        </p:nvSpPr>
        <p:spPr/>
        <p:txBody>
          <a:bodyPr/>
          <a:lstStyle/>
          <a:p>
            <a:r>
              <a:rPr lang="en-US" dirty="0"/>
              <a:t>Parallel efficiency is lower, but performance is improved significantly</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667000"/>
            <a:ext cx="4446920" cy="2667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1934" y="2667000"/>
            <a:ext cx="4363666" cy="2667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3124200" y="5486400"/>
            <a:ext cx="2286000" cy="369332"/>
          </a:xfrm>
          <a:prstGeom prst="rect">
            <a:avLst/>
          </a:prstGeom>
          <a:noFill/>
        </p:spPr>
        <p:txBody>
          <a:bodyPr wrap="square" rtlCol="0">
            <a:spAutoFit/>
          </a:bodyPr>
          <a:lstStyle/>
          <a:p>
            <a:r>
              <a:rPr lang="en-US" dirty="0"/>
              <a:t>Single Stepping</a:t>
            </a:r>
          </a:p>
        </p:txBody>
      </p:sp>
      <p:sp>
        <p:nvSpPr>
          <p:cNvPr id="7" name="TextBox 6"/>
          <p:cNvSpPr txBox="1"/>
          <p:nvPr/>
        </p:nvSpPr>
        <p:spPr>
          <a:xfrm>
            <a:off x="7315200" y="5486400"/>
            <a:ext cx="2286000" cy="369332"/>
          </a:xfrm>
          <a:prstGeom prst="rect">
            <a:avLst/>
          </a:prstGeom>
          <a:noFill/>
        </p:spPr>
        <p:txBody>
          <a:bodyPr wrap="square" rtlCol="0">
            <a:spAutoFit/>
          </a:bodyPr>
          <a:lstStyle/>
          <a:p>
            <a:r>
              <a:rPr lang="en-US" dirty="0"/>
              <a:t>Multi Stepping</a:t>
            </a:r>
          </a:p>
        </p:txBody>
      </p:sp>
      <p:sp>
        <p:nvSpPr>
          <p:cNvPr id="6" name="Footer Placeholder 5">
            <a:extLst>
              <a:ext uri="{FF2B5EF4-FFF2-40B4-BE49-F238E27FC236}">
                <a16:creationId xmlns:a16="http://schemas.microsoft.com/office/drawing/2014/main" id="{F1567AF9-CCAF-70A8-AE73-B68E62A46161}"/>
              </a:ext>
            </a:extLst>
          </p:cNvPr>
          <p:cNvSpPr>
            <a:spLocks noGrp="1"/>
          </p:cNvSpPr>
          <p:nvPr>
            <p:ph type="ftr" sz="quarter" idx="11"/>
          </p:nvPr>
        </p:nvSpPr>
        <p:spPr/>
        <p:txBody>
          <a:bodyPr/>
          <a:lstStyle/>
          <a:p>
            <a:r>
              <a:rPr lang="it-IT"/>
              <a:t>Charm++ Tutorial</a:t>
            </a:r>
            <a:endParaRPr lang="en-US"/>
          </a:p>
        </p:txBody>
      </p:sp>
      <p:sp>
        <p:nvSpPr>
          <p:cNvPr id="8" name="Slide Number Placeholder 7">
            <a:extLst>
              <a:ext uri="{FF2B5EF4-FFF2-40B4-BE49-F238E27FC236}">
                <a16:creationId xmlns:a16="http://schemas.microsoft.com/office/drawing/2014/main" id="{83D6B5A8-7A9C-7045-AD48-2F36729B2AE4}"/>
              </a:ext>
            </a:extLst>
          </p:cNvPr>
          <p:cNvSpPr>
            <a:spLocks noGrp="1"/>
          </p:cNvSpPr>
          <p:nvPr>
            <p:ph type="sldNum" sz="quarter" idx="12"/>
          </p:nvPr>
        </p:nvSpPr>
        <p:spPr/>
        <p:txBody>
          <a:bodyPr/>
          <a:lstStyle/>
          <a:p>
            <a:fld id="{CFC44A27-8FBD-E742-A40B-F519DB996467}" type="slidenum">
              <a:rPr lang="en-US" smtClean="0"/>
              <a:t>34</a:t>
            </a:fld>
            <a:endParaRPr lang="en-US"/>
          </a:p>
        </p:txBody>
      </p:sp>
    </p:spTree>
    <p:extLst>
      <p:ext uri="{BB962C8B-B14F-4D97-AF65-F5344CB8AC3E}">
        <p14:creationId xmlns:p14="http://schemas.microsoft.com/office/powerpoint/2010/main" val="1084926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209"/>
          <p:cNvPicPr/>
          <p:nvPr/>
        </p:nvPicPr>
        <p:blipFill>
          <a:blip r:embed="rId2"/>
          <a:stretch>
            <a:fillRect/>
          </a:stretch>
        </p:blipFill>
        <p:spPr>
          <a:xfrm>
            <a:off x="1524000" y="1451347"/>
            <a:ext cx="9143760" cy="4601589"/>
          </a:xfrm>
          <a:prstGeom prst="rect">
            <a:avLst/>
          </a:prstGeom>
        </p:spPr>
      </p:pic>
      <p:sp>
        <p:nvSpPr>
          <p:cNvPr id="211" name="TextShape 2"/>
          <p:cNvSpPr txBox="1"/>
          <p:nvPr/>
        </p:nvSpPr>
        <p:spPr>
          <a:xfrm>
            <a:off x="2768160" y="2986299"/>
            <a:ext cx="1603040" cy="314175"/>
          </a:xfrm>
          <a:prstGeom prst="rect">
            <a:avLst/>
          </a:prstGeom>
        </p:spPr>
        <p:txBody>
          <a:bodyPr wrap="none" lIns="81639" tIns="40820" rIns="81639" bIns="40820"/>
          <a:lstStyle/>
          <a:p>
            <a:r>
              <a:rPr lang="en-US"/>
              <a:t>Remote Gravity</a:t>
            </a:r>
            <a:endParaRPr/>
          </a:p>
        </p:txBody>
      </p:sp>
      <p:sp>
        <p:nvSpPr>
          <p:cNvPr id="212" name="TextShape 3"/>
          <p:cNvSpPr txBox="1"/>
          <p:nvPr/>
        </p:nvSpPr>
        <p:spPr>
          <a:xfrm>
            <a:off x="7330080" y="2654488"/>
            <a:ext cx="726576" cy="314175"/>
          </a:xfrm>
          <a:prstGeom prst="rect">
            <a:avLst/>
          </a:prstGeom>
        </p:spPr>
        <p:txBody>
          <a:bodyPr wrap="none" lIns="81639" tIns="40820" rIns="81639" bIns="40820"/>
          <a:lstStyle/>
          <a:p>
            <a:r>
              <a:rPr lang="en-US"/>
              <a:t>Ewald</a:t>
            </a:r>
            <a:endParaRPr/>
          </a:p>
        </p:txBody>
      </p:sp>
      <p:sp>
        <p:nvSpPr>
          <p:cNvPr id="213" name="TextShape 4"/>
          <p:cNvSpPr txBox="1"/>
          <p:nvPr/>
        </p:nvSpPr>
        <p:spPr>
          <a:xfrm>
            <a:off x="2602272" y="5474880"/>
            <a:ext cx="1337554" cy="314175"/>
          </a:xfrm>
          <a:prstGeom prst="rect">
            <a:avLst/>
          </a:prstGeom>
        </p:spPr>
        <p:txBody>
          <a:bodyPr wrap="none" lIns="81639" tIns="40820" rIns="81639" bIns="40820"/>
          <a:lstStyle/>
          <a:p>
            <a:r>
              <a:rPr lang="en-US"/>
              <a:t>SPH Density</a:t>
            </a:r>
            <a:endParaRPr/>
          </a:p>
        </p:txBody>
      </p:sp>
      <p:sp>
        <p:nvSpPr>
          <p:cNvPr id="214" name="TextShape 5"/>
          <p:cNvSpPr txBox="1"/>
          <p:nvPr/>
        </p:nvSpPr>
        <p:spPr>
          <a:xfrm>
            <a:off x="4592928" y="4977164"/>
            <a:ext cx="1372168" cy="314175"/>
          </a:xfrm>
          <a:prstGeom prst="rect">
            <a:avLst/>
          </a:prstGeom>
        </p:spPr>
        <p:txBody>
          <a:bodyPr wrap="none" lIns="81639" tIns="40820" rIns="81639" bIns="40820"/>
          <a:lstStyle/>
          <a:p>
            <a:r>
              <a:rPr lang="en-US"/>
              <a:t>Local Gravity</a:t>
            </a:r>
            <a:endParaRPr/>
          </a:p>
        </p:txBody>
      </p:sp>
      <p:sp>
        <p:nvSpPr>
          <p:cNvPr id="215" name="TextShape 6"/>
          <p:cNvSpPr txBox="1"/>
          <p:nvPr/>
        </p:nvSpPr>
        <p:spPr>
          <a:xfrm>
            <a:off x="6915360" y="1907913"/>
            <a:ext cx="602160" cy="314175"/>
          </a:xfrm>
          <a:prstGeom prst="rect">
            <a:avLst/>
          </a:prstGeom>
        </p:spPr>
        <p:txBody>
          <a:bodyPr wrap="none" lIns="81639" tIns="40820" rIns="81639" bIns="40820"/>
          <a:lstStyle/>
          <a:p>
            <a:r>
              <a:rPr lang="en-US"/>
              <a:t>EOS</a:t>
            </a:r>
            <a:endParaRPr/>
          </a:p>
        </p:txBody>
      </p:sp>
      <p:sp>
        <p:nvSpPr>
          <p:cNvPr id="216" name="TextShape 7"/>
          <p:cNvSpPr txBox="1"/>
          <p:nvPr/>
        </p:nvSpPr>
        <p:spPr>
          <a:xfrm>
            <a:off x="6002976" y="2986299"/>
            <a:ext cx="992062" cy="546377"/>
          </a:xfrm>
          <a:prstGeom prst="rect">
            <a:avLst/>
          </a:prstGeom>
        </p:spPr>
        <p:txBody>
          <a:bodyPr wrap="none" lIns="81639" tIns="40820" rIns="81639" bIns="40820"/>
          <a:lstStyle/>
          <a:p>
            <a:r>
              <a:rPr lang="en-US"/>
              <a:t>SPH</a:t>
            </a:r>
            <a:endParaRPr/>
          </a:p>
          <a:p>
            <a:r>
              <a:rPr lang="en-US"/>
              <a:t>Pressure</a:t>
            </a:r>
            <a:endParaRPr/>
          </a:p>
        </p:txBody>
      </p:sp>
      <p:sp>
        <p:nvSpPr>
          <p:cNvPr id="10" name="Title 1"/>
          <p:cNvSpPr>
            <a:spLocks noGrp="1"/>
          </p:cNvSpPr>
          <p:nvPr>
            <p:ph type="title"/>
          </p:nvPr>
        </p:nvSpPr>
        <p:spPr>
          <a:xfrm>
            <a:off x="1825752" y="228600"/>
            <a:ext cx="8534400" cy="758952"/>
          </a:xfrm>
        </p:spPr>
        <p:txBody>
          <a:bodyPr vert="horz" lIns="82945" tIns="41473" rIns="82945" bIns="41473" rtlCol="0" anchor="ctr">
            <a:normAutofit/>
          </a:bodyPr>
          <a:lstStyle/>
          <a:p>
            <a:r>
              <a:rPr lang="en-US" dirty="0"/>
              <a:t>Overlapping of Phases</a:t>
            </a:r>
          </a:p>
        </p:txBody>
      </p:sp>
    </p:spTree>
    <p:extLst>
      <p:ext uri="{BB962C8B-B14F-4D97-AF65-F5344CB8AC3E}">
        <p14:creationId xmlns:p14="http://schemas.microsoft.com/office/powerpoint/2010/main" val="193624505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EFBA5-3D04-129E-DD10-5CD0049921F0}"/>
              </a:ext>
            </a:extLst>
          </p:cNvPr>
          <p:cNvSpPr>
            <a:spLocks noGrp="1"/>
          </p:cNvSpPr>
          <p:nvPr>
            <p:ph type="title"/>
          </p:nvPr>
        </p:nvSpPr>
        <p:spPr/>
        <p:txBody>
          <a:bodyPr/>
          <a:lstStyle/>
          <a:p>
            <a:r>
              <a:rPr lang="en-US" dirty="0" err="1"/>
              <a:t>ChaNGA</a:t>
            </a:r>
            <a:r>
              <a:rPr lang="en-US" dirty="0"/>
              <a:t> Design and Optimization: Lessons</a:t>
            </a:r>
          </a:p>
        </p:txBody>
      </p:sp>
      <p:sp>
        <p:nvSpPr>
          <p:cNvPr id="3" name="Content Placeholder 2">
            <a:extLst>
              <a:ext uri="{FF2B5EF4-FFF2-40B4-BE49-F238E27FC236}">
                <a16:creationId xmlns:a16="http://schemas.microsoft.com/office/drawing/2014/main" id="{4DD7183B-23E8-BA2A-C756-82D7E2148038}"/>
              </a:ext>
            </a:extLst>
          </p:cNvPr>
          <p:cNvSpPr>
            <a:spLocks noGrp="1"/>
          </p:cNvSpPr>
          <p:nvPr>
            <p:ph idx="1"/>
          </p:nvPr>
        </p:nvSpPr>
        <p:spPr/>
        <p:txBody>
          <a:bodyPr>
            <a:normAutofit lnSpcReduction="10000"/>
          </a:bodyPr>
          <a:lstStyle/>
          <a:p>
            <a:r>
              <a:rPr lang="en-US" dirty="0"/>
              <a:t>Many details in: </a:t>
            </a:r>
            <a:r>
              <a:rPr lang="en-US" dirty="0">
                <a:hlinkClick r:id="rId2"/>
              </a:rPr>
              <a:t>https://charm.cs.illinois.edu/papers/14-30</a:t>
            </a:r>
            <a:endParaRPr lang="en-US" dirty="0"/>
          </a:p>
          <a:p>
            <a:r>
              <a:rPr lang="en-US" dirty="0"/>
              <a:t>Rethink relationship to processors</a:t>
            </a:r>
          </a:p>
          <a:p>
            <a:pPr lvl="1"/>
            <a:r>
              <a:rPr lang="en-US" dirty="0"/>
              <a:t>Oct-trees, </a:t>
            </a:r>
            <a:r>
              <a:rPr lang="en-US" dirty="0" err="1"/>
              <a:t>overdecomposition</a:t>
            </a:r>
            <a:endParaRPr lang="en-US" dirty="0"/>
          </a:p>
          <a:p>
            <a:r>
              <a:rPr lang="en-US" dirty="0"/>
              <a:t>Don’t take performance and scaling losses for granted</a:t>
            </a:r>
          </a:p>
          <a:p>
            <a:pPr lvl="1"/>
            <a:r>
              <a:rPr lang="en-US" dirty="0"/>
              <a:t>Rage against them!</a:t>
            </a:r>
          </a:p>
          <a:p>
            <a:pPr lvl="1"/>
            <a:r>
              <a:rPr lang="en-US" dirty="0"/>
              <a:t>Detailed analysis , in part with projections, helps</a:t>
            </a:r>
          </a:p>
          <a:p>
            <a:pPr lvl="1"/>
            <a:r>
              <a:rPr lang="en-US" dirty="0"/>
              <a:t>Request-clustering was unexpected problem, needed a clever solution</a:t>
            </a:r>
          </a:p>
          <a:p>
            <a:r>
              <a:rPr lang="en-US" dirty="0"/>
              <a:t>Other optimizations not discussed here: </a:t>
            </a:r>
          </a:p>
          <a:p>
            <a:pPr lvl="1"/>
            <a:r>
              <a:rPr lang="en-US" dirty="0"/>
              <a:t>Task-based within node balancing</a:t>
            </a:r>
          </a:p>
          <a:p>
            <a:pPr lvl="1"/>
            <a:r>
              <a:rPr lang="en-US" dirty="0"/>
              <a:t>SMP cache (more in </a:t>
            </a:r>
            <a:r>
              <a:rPr lang="en-US" dirty="0" err="1"/>
              <a:t>ParaTreeT</a:t>
            </a:r>
            <a:r>
              <a:rPr lang="en-US" dirty="0"/>
              <a:t>)</a:t>
            </a:r>
          </a:p>
          <a:p>
            <a:pPr lvl="1"/>
            <a:endParaRPr lang="en-US" dirty="0"/>
          </a:p>
          <a:p>
            <a:endParaRPr lang="en-US" dirty="0"/>
          </a:p>
        </p:txBody>
      </p:sp>
      <p:sp>
        <p:nvSpPr>
          <p:cNvPr id="5" name="Footer Placeholder 4">
            <a:extLst>
              <a:ext uri="{FF2B5EF4-FFF2-40B4-BE49-F238E27FC236}">
                <a16:creationId xmlns:a16="http://schemas.microsoft.com/office/drawing/2014/main" id="{DB281601-5E6E-54BB-888B-0724BEEB4F27}"/>
              </a:ext>
            </a:extLst>
          </p:cNvPr>
          <p:cNvSpPr>
            <a:spLocks noGrp="1"/>
          </p:cNvSpPr>
          <p:nvPr>
            <p:ph type="ftr" sz="quarter" idx="11"/>
          </p:nvPr>
        </p:nvSpPr>
        <p:spPr/>
        <p:txBody>
          <a:bodyPr/>
          <a:lstStyle/>
          <a:p>
            <a:r>
              <a:rPr lang="it-IT"/>
              <a:t>Charm++ Tutorial</a:t>
            </a:r>
            <a:endParaRPr lang="en-US"/>
          </a:p>
        </p:txBody>
      </p:sp>
      <p:sp>
        <p:nvSpPr>
          <p:cNvPr id="6" name="Slide Number Placeholder 5">
            <a:extLst>
              <a:ext uri="{FF2B5EF4-FFF2-40B4-BE49-F238E27FC236}">
                <a16:creationId xmlns:a16="http://schemas.microsoft.com/office/drawing/2014/main" id="{51531E32-CC4B-2A86-E744-26E6A796773B}"/>
              </a:ext>
            </a:extLst>
          </p:cNvPr>
          <p:cNvSpPr>
            <a:spLocks noGrp="1"/>
          </p:cNvSpPr>
          <p:nvPr>
            <p:ph type="sldNum" sz="quarter" idx="12"/>
          </p:nvPr>
        </p:nvSpPr>
        <p:spPr/>
        <p:txBody>
          <a:bodyPr/>
          <a:lstStyle/>
          <a:p>
            <a:fld id="{CFC44A27-8FBD-E742-A40B-F519DB996467}" type="slidenum">
              <a:rPr lang="en-US" smtClean="0"/>
              <a:t>36</a:t>
            </a:fld>
            <a:endParaRPr lang="en-US"/>
          </a:p>
        </p:txBody>
      </p:sp>
    </p:spTree>
    <p:extLst>
      <p:ext uri="{BB962C8B-B14F-4D97-AF65-F5344CB8AC3E}">
        <p14:creationId xmlns:p14="http://schemas.microsoft.com/office/powerpoint/2010/main" val="332234012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Episimdemics</a:t>
            </a:r>
            <a:endParaRPr lang="en-US" dirty="0"/>
          </a:p>
        </p:txBody>
      </p:sp>
      <p:sp>
        <p:nvSpPr>
          <p:cNvPr id="3" name="Content Placeholder 2"/>
          <p:cNvSpPr>
            <a:spLocks noGrp="1"/>
          </p:cNvSpPr>
          <p:nvPr>
            <p:ph idx="1"/>
          </p:nvPr>
        </p:nvSpPr>
        <p:spPr/>
        <p:txBody>
          <a:bodyPr/>
          <a:lstStyle/>
          <a:p>
            <a:r>
              <a:rPr lang="en-US" dirty="0"/>
              <a:t>Simulation of spread of contagion</a:t>
            </a:r>
          </a:p>
          <a:p>
            <a:pPr lvl="1"/>
            <a:r>
              <a:rPr lang="en-US" dirty="0"/>
              <a:t>Code by </a:t>
            </a:r>
            <a:r>
              <a:rPr lang="en-US" dirty="0" err="1"/>
              <a:t>Madhav</a:t>
            </a:r>
            <a:r>
              <a:rPr lang="en-US" dirty="0"/>
              <a:t> </a:t>
            </a:r>
            <a:r>
              <a:rPr lang="en-US" dirty="0" err="1"/>
              <a:t>Marathe</a:t>
            </a:r>
            <a:r>
              <a:rPr lang="en-US" dirty="0"/>
              <a:t>, Keith </a:t>
            </a:r>
            <a:r>
              <a:rPr lang="en-US" dirty="0" err="1"/>
              <a:t>Bisset</a:t>
            </a:r>
            <a:r>
              <a:rPr lang="en-US" dirty="0"/>
              <a:t>, .. </a:t>
            </a:r>
            <a:r>
              <a:rPr lang="en-US" dirty="0" err="1"/>
              <a:t>Vtech</a:t>
            </a:r>
            <a:endParaRPr lang="en-US" dirty="0"/>
          </a:p>
          <a:p>
            <a:pPr lvl="1"/>
            <a:r>
              <a:rPr lang="en-US" dirty="0"/>
              <a:t>Original was in MPI</a:t>
            </a:r>
          </a:p>
          <a:p>
            <a:r>
              <a:rPr lang="en-US" dirty="0"/>
              <a:t>Converted to Charm++</a:t>
            </a:r>
          </a:p>
          <a:p>
            <a:pPr lvl="1"/>
            <a:r>
              <a:rPr lang="en-US" dirty="0"/>
              <a:t>Benefits: asynchronous reductions improved performance considerably</a:t>
            </a:r>
          </a:p>
          <a:p>
            <a:pPr lvl="1"/>
            <a:endParaRPr lang="en-US" dirty="0"/>
          </a:p>
        </p:txBody>
      </p:sp>
      <p:sp>
        <p:nvSpPr>
          <p:cNvPr id="4" name="Slide Number Placeholder 3"/>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rPr>
              <a:pPr>
                <a:defRPr/>
              </a:pPr>
              <a:t>37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srgbClr val="575F6D">
                    <a:lumMod val="40000"/>
                    <a:lumOff val="60000"/>
                  </a:srgbClr>
                </a:solidFill>
              </a:rPr>
              <a:t>Charm++ Tutorial</a:t>
            </a:r>
            <a:endParaRPr lang="en-US" dirty="0">
              <a:solidFill>
                <a:srgbClr val="575F6D">
                  <a:lumMod val="40000"/>
                  <a:lumOff val="60000"/>
                </a:srgbClr>
              </a:solidFill>
            </a:endParaRPr>
          </a:p>
        </p:txBody>
      </p:sp>
    </p:spTree>
    <p:extLst>
      <p:ext uri="{BB962C8B-B14F-4D97-AF65-F5344CB8AC3E}">
        <p14:creationId xmlns:p14="http://schemas.microsoft.com/office/powerpoint/2010/main" val="209475521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rPr>
              <a:pPr>
                <a:defRPr/>
              </a:pPr>
              <a:t>38</a:t>
            </a:fld>
            <a:endParaRPr lang="en-US" dirty="0">
              <a:solidFill>
                <a:prstClr val="black">
                  <a:tint val="75000"/>
                </a:prstClr>
              </a:solidFill>
            </a:endParaRPr>
          </a:p>
        </p:txBody>
      </p:sp>
      <p:pic>
        <p:nvPicPr>
          <p:cNvPr id="5" name="Picture 4" descr="EpisimdemicsIntro.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00" y="228601"/>
            <a:ext cx="11698069" cy="6574121"/>
          </a:xfrm>
          <a:prstGeom prst="rect">
            <a:avLst/>
          </a:prstGeom>
        </p:spPr>
      </p:pic>
      <p:sp>
        <p:nvSpPr>
          <p:cNvPr id="2" name="Footer Placeholder 1"/>
          <p:cNvSpPr>
            <a:spLocks noGrp="1"/>
          </p:cNvSpPr>
          <p:nvPr>
            <p:ph type="ftr" sz="quarter" idx="11"/>
          </p:nvPr>
        </p:nvSpPr>
        <p:spPr/>
        <p:txBody>
          <a:bodyPr/>
          <a:lstStyle/>
          <a:p>
            <a:pPr>
              <a:defRPr/>
            </a:pPr>
            <a:r>
              <a:rPr lang="en-US">
                <a:solidFill>
                  <a:srgbClr val="575F6D">
                    <a:lumMod val="40000"/>
                    <a:lumOff val="60000"/>
                  </a:srgbClr>
                </a:solidFill>
              </a:rPr>
              <a:t>Charm++ Tutorial</a:t>
            </a:r>
            <a:endParaRPr lang="en-US" dirty="0">
              <a:solidFill>
                <a:srgbClr val="575F6D">
                  <a:lumMod val="40000"/>
                  <a:lumOff val="60000"/>
                </a:srgbClr>
              </a:solidFill>
            </a:endParaRPr>
          </a:p>
        </p:txBody>
      </p:sp>
    </p:spTree>
    <p:extLst>
      <p:ext uri="{BB962C8B-B14F-4D97-AF65-F5344CB8AC3E}">
        <p14:creationId xmlns:p14="http://schemas.microsoft.com/office/powerpoint/2010/main" val="120437450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FFC72E0-3E7F-4709-B8DF-5EC8A0346E37}" type="slidenum">
              <a:rPr lang="en-US" smtClean="0">
                <a:solidFill>
                  <a:prstClr val="black">
                    <a:tint val="75000"/>
                  </a:prstClr>
                </a:solidFill>
              </a:rPr>
              <a:pPr>
                <a:defRPr/>
              </a:pPr>
              <a:t>39</a:t>
            </a:fld>
            <a:endParaRPr lang="en-US" dirty="0">
              <a:solidFill>
                <a:prstClr val="black">
                  <a:tint val="75000"/>
                </a:prstClr>
              </a:solidFill>
            </a:endParaRPr>
          </a:p>
        </p:txBody>
      </p:sp>
      <p:pic>
        <p:nvPicPr>
          <p:cNvPr id="3" name="Picture 2" descr="EpisimPerf.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927" y="76200"/>
            <a:ext cx="12067616" cy="6781800"/>
          </a:xfrm>
          <a:prstGeom prst="rect">
            <a:avLst/>
          </a:prstGeom>
        </p:spPr>
      </p:pic>
      <p:sp>
        <p:nvSpPr>
          <p:cNvPr id="4" name="Footer Placeholder 3"/>
          <p:cNvSpPr>
            <a:spLocks noGrp="1"/>
          </p:cNvSpPr>
          <p:nvPr>
            <p:ph type="ftr" sz="quarter" idx="11"/>
          </p:nvPr>
        </p:nvSpPr>
        <p:spPr/>
        <p:txBody>
          <a:bodyPr/>
          <a:lstStyle/>
          <a:p>
            <a:pPr>
              <a:defRPr/>
            </a:pPr>
            <a:r>
              <a:rPr lang="en-US">
                <a:solidFill>
                  <a:srgbClr val="575F6D">
                    <a:lumMod val="40000"/>
                    <a:lumOff val="60000"/>
                  </a:srgbClr>
                </a:solidFill>
              </a:rPr>
              <a:t>Charm++ Tutorial</a:t>
            </a:r>
            <a:endParaRPr lang="en-US" dirty="0">
              <a:solidFill>
                <a:srgbClr val="575F6D">
                  <a:lumMod val="40000"/>
                  <a:lumOff val="60000"/>
                </a:srgbClr>
              </a:solidFill>
            </a:endParaRPr>
          </a:p>
        </p:txBody>
      </p:sp>
    </p:spTree>
    <p:extLst>
      <p:ext uri="{BB962C8B-B14F-4D97-AF65-F5344CB8AC3E}">
        <p14:creationId xmlns:p14="http://schemas.microsoft.com/office/powerpoint/2010/main" val="9161669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4246C2C9-A355-F993-7124-4976831DDDC8}"/>
              </a:ext>
            </a:extLst>
          </p:cNvPr>
          <p:cNvSpPr>
            <a:spLocks noGrp="1"/>
          </p:cNvSpPr>
          <p:nvPr>
            <p:ph type="ftr" sz="quarter" idx="11"/>
          </p:nvPr>
        </p:nvSpPr>
        <p:spPr/>
        <p:txBody>
          <a:bodyPr/>
          <a:lstStyle/>
          <a:p>
            <a:r>
              <a:rPr lang="en-US" altLang="en-US"/>
              <a:t>Charm++ Tutorial</a:t>
            </a:r>
          </a:p>
        </p:txBody>
      </p:sp>
      <p:sp>
        <p:nvSpPr>
          <p:cNvPr id="4" name="Slide Number Placeholder 5">
            <a:extLst>
              <a:ext uri="{FF2B5EF4-FFF2-40B4-BE49-F238E27FC236}">
                <a16:creationId xmlns:a16="http://schemas.microsoft.com/office/drawing/2014/main" id="{EEEA4A6C-D3DE-D84F-B5DE-6BE22025D011}"/>
              </a:ext>
            </a:extLst>
          </p:cNvPr>
          <p:cNvSpPr>
            <a:spLocks noGrp="1"/>
          </p:cNvSpPr>
          <p:nvPr>
            <p:ph type="sldNum" sz="quarter" idx="12"/>
          </p:nvPr>
        </p:nvSpPr>
        <p:spPr/>
        <p:txBody>
          <a:bodyPr/>
          <a:lstStyle/>
          <a:p>
            <a:fld id="{C2C4D241-9D85-444B-8B87-0DDAC177CC11}" type="slidenum">
              <a:rPr lang="en-US" altLang="en-US"/>
              <a:pPr/>
              <a:t>4</a:t>
            </a:fld>
            <a:endParaRPr lang="en-US" altLang="en-US"/>
          </a:p>
        </p:txBody>
      </p:sp>
      <p:sp>
        <p:nvSpPr>
          <p:cNvPr id="111618" name="Rectangle 2">
            <a:extLst>
              <a:ext uri="{FF2B5EF4-FFF2-40B4-BE49-F238E27FC236}">
                <a16:creationId xmlns:a16="http://schemas.microsoft.com/office/drawing/2014/main" id="{3C25D694-92DF-2B35-2321-792510DFF74E}"/>
              </a:ext>
            </a:extLst>
          </p:cNvPr>
          <p:cNvSpPr>
            <a:spLocks noGrp="1" noChangeArrowheads="1"/>
          </p:cNvSpPr>
          <p:nvPr>
            <p:ph type="title"/>
          </p:nvPr>
        </p:nvSpPr>
        <p:spPr/>
        <p:txBody>
          <a:bodyPr/>
          <a:lstStyle/>
          <a:p>
            <a:r>
              <a:rPr lang="en-US" altLang="en-US"/>
              <a:t>Further MD</a:t>
            </a:r>
          </a:p>
        </p:txBody>
      </p:sp>
      <p:sp>
        <p:nvSpPr>
          <p:cNvPr id="111619" name="Rectangle 3">
            <a:extLst>
              <a:ext uri="{FF2B5EF4-FFF2-40B4-BE49-F238E27FC236}">
                <a16:creationId xmlns:a16="http://schemas.microsoft.com/office/drawing/2014/main" id="{E476EF29-D1DE-42BC-C3E2-3E8B8B12227E}"/>
              </a:ext>
            </a:extLst>
          </p:cNvPr>
          <p:cNvSpPr>
            <a:spLocks noGrp="1" noChangeArrowheads="1"/>
          </p:cNvSpPr>
          <p:nvPr>
            <p:ph type="body" idx="1"/>
          </p:nvPr>
        </p:nvSpPr>
        <p:spPr/>
        <p:txBody>
          <a:bodyPr/>
          <a:lstStyle/>
          <a:p>
            <a:r>
              <a:rPr lang="en-US" altLang="en-US"/>
              <a:t>Use of cut-off radius to reduce work</a:t>
            </a:r>
          </a:p>
          <a:p>
            <a:pPr lvl="1"/>
            <a:r>
              <a:rPr lang="en-US" altLang="en-US"/>
              <a:t>8 - 14 Å</a:t>
            </a:r>
          </a:p>
          <a:p>
            <a:pPr lvl="1"/>
            <a:r>
              <a:rPr lang="en-US" altLang="en-US"/>
              <a:t>Faraway charges ignored!</a:t>
            </a:r>
          </a:p>
          <a:p>
            <a:r>
              <a:rPr lang="en-US" altLang="en-US"/>
              <a:t>80-95 % work is non-bonded force computations</a:t>
            </a:r>
          </a:p>
          <a:p>
            <a:r>
              <a:rPr lang="en-US" altLang="en-US"/>
              <a:t>Some simulations need faraway contributions</a:t>
            </a:r>
          </a:p>
          <a:p>
            <a:endParaRPr lang="en-US" altLang="en-US"/>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ChangeArrowheads="1"/>
          </p:cNvSpPr>
          <p:nvPr/>
        </p:nvSpPr>
        <p:spPr bwMode="auto">
          <a:xfrm>
            <a:off x="0" y="152400"/>
            <a:ext cx="12192000" cy="1524000"/>
          </a:xfrm>
          <a:prstGeom prst="rect">
            <a:avLst/>
          </a:prstGeom>
          <a:noFill/>
          <a:ln w="9525">
            <a:noFill/>
            <a:miter lim="800000"/>
            <a:headEnd/>
            <a:tailEnd/>
          </a:ln>
        </p:spPr>
        <p:txBody>
          <a:bodyPr wrap="none" anchor="ctr"/>
          <a:lstStyle/>
          <a:p>
            <a:pPr algn="ctr" defTabSz="914400" fontAlgn="base">
              <a:spcBef>
                <a:spcPct val="0"/>
              </a:spcBef>
              <a:spcAft>
                <a:spcPct val="0"/>
              </a:spcAft>
            </a:pPr>
            <a:r>
              <a:rPr lang="en-US" sz="3600" i="1" dirty="0" err="1">
                <a:solidFill>
                  <a:srgbClr val="B32C16">
                    <a:lumMod val="50000"/>
                  </a:srgbClr>
                </a:solidFill>
                <a:latin typeface="Lucida Sans Unicode"/>
              </a:rPr>
              <a:t>OpenAtom</a:t>
            </a:r>
            <a:endParaRPr lang="en-US" sz="3600" i="1" dirty="0">
              <a:solidFill>
                <a:srgbClr val="B32C16">
                  <a:lumMod val="50000"/>
                </a:srgbClr>
              </a:solidFill>
              <a:latin typeface="Lucida Sans Unicode"/>
            </a:endParaRPr>
          </a:p>
          <a:p>
            <a:pPr algn="ctr" defTabSz="914400" fontAlgn="base">
              <a:spcBef>
                <a:spcPct val="0"/>
              </a:spcBef>
              <a:spcAft>
                <a:spcPct val="0"/>
              </a:spcAft>
            </a:pPr>
            <a:r>
              <a:rPr lang="en-US" sz="2800" dirty="0">
                <a:solidFill>
                  <a:srgbClr val="FFF39D">
                    <a:lumMod val="10000"/>
                  </a:srgbClr>
                </a:solidFill>
                <a:latin typeface="Lucida Sans Unicode"/>
              </a:rPr>
              <a:t>Car-</a:t>
            </a:r>
            <a:r>
              <a:rPr lang="en-US" sz="2800" dirty="0" err="1">
                <a:solidFill>
                  <a:srgbClr val="FFF39D">
                    <a:lumMod val="10000"/>
                  </a:srgbClr>
                </a:solidFill>
                <a:latin typeface="Lucida Sans Unicode"/>
              </a:rPr>
              <a:t>Parinello</a:t>
            </a:r>
            <a:r>
              <a:rPr lang="en-US" sz="2800" dirty="0">
                <a:solidFill>
                  <a:srgbClr val="FFF39D">
                    <a:lumMod val="10000"/>
                  </a:srgbClr>
                </a:solidFill>
                <a:latin typeface="Lucida Sans Unicode"/>
              </a:rPr>
              <a:t> Molecular Dynamics</a:t>
            </a:r>
          </a:p>
          <a:p>
            <a:pPr algn="ctr" defTabSz="914400" fontAlgn="base">
              <a:spcBef>
                <a:spcPct val="0"/>
              </a:spcBef>
              <a:spcAft>
                <a:spcPct val="0"/>
              </a:spcAft>
            </a:pPr>
            <a:r>
              <a:rPr lang="en-US" sz="2400" dirty="0">
                <a:solidFill>
                  <a:srgbClr val="FFF39D">
                    <a:lumMod val="10000"/>
                  </a:srgbClr>
                </a:solidFill>
                <a:latin typeface="Lucida Sans Unicode"/>
              </a:rPr>
              <a:t>NSF ITR 2001-2007, IBM, DOE,NSF </a:t>
            </a:r>
          </a:p>
        </p:txBody>
      </p:sp>
      <p:sp>
        <p:nvSpPr>
          <p:cNvPr id="48133" name="Footer Placeholder 9"/>
          <p:cNvSpPr>
            <a:spLocks noGrp="1"/>
          </p:cNvSpPr>
          <p:nvPr>
            <p:ph type="ftr" sz="quarter" idx="11"/>
          </p:nvPr>
        </p:nvSpPr>
        <p:spPr/>
        <p:txBody>
          <a:bodyPr/>
          <a:lstStyle/>
          <a:p>
            <a:r>
              <a:rPr lang="en-US">
                <a:solidFill>
                  <a:srgbClr val="575F6D">
                    <a:lumMod val="40000"/>
                    <a:lumOff val="60000"/>
                  </a:srgbClr>
                </a:solidFill>
              </a:rPr>
              <a:t>Charm++ Tutorial</a:t>
            </a:r>
            <a:endParaRPr lang="en-US" dirty="0">
              <a:solidFill>
                <a:srgbClr val="575F6D">
                  <a:lumMod val="40000"/>
                  <a:lumOff val="60000"/>
                </a:srgbClr>
              </a:solidFill>
            </a:endParaRPr>
          </a:p>
        </p:txBody>
      </p:sp>
      <p:sp>
        <p:nvSpPr>
          <p:cNvPr id="17" name="Slide Number Placeholder 16"/>
          <p:cNvSpPr>
            <a:spLocks noGrp="1"/>
          </p:cNvSpPr>
          <p:nvPr>
            <p:ph type="sldNum" sz="quarter" idx="12"/>
          </p:nvPr>
        </p:nvSpPr>
        <p:spPr/>
        <p:txBody>
          <a:bodyPr/>
          <a:lstStyle/>
          <a:p>
            <a:fld id="{BFFC72E0-3E7F-4709-B8DF-5EC8A0346E37}" type="slidenum">
              <a:rPr lang="en-US" smtClean="0">
                <a:solidFill>
                  <a:prstClr val="black">
                    <a:tint val="75000"/>
                  </a:prstClr>
                </a:solidFill>
              </a:rPr>
              <a:pPr/>
              <a:t>40</a:t>
            </a:fld>
            <a:endParaRPr lang="en-US" dirty="0">
              <a:solidFill>
                <a:prstClr val="black">
                  <a:tint val="75000"/>
                </a:prstClr>
              </a:solidFill>
            </a:endParaRPr>
          </a:p>
        </p:txBody>
      </p:sp>
      <p:grpSp>
        <p:nvGrpSpPr>
          <p:cNvPr id="48134" name="Group 19"/>
          <p:cNvGrpSpPr>
            <a:grpSpLocks/>
          </p:cNvGrpSpPr>
          <p:nvPr/>
        </p:nvGrpSpPr>
        <p:grpSpPr bwMode="auto">
          <a:xfrm>
            <a:off x="812801" y="1676400"/>
            <a:ext cx="9904232" cy="4953000"/>
            <a:chOff x="530225" y="1219200"/>
            <a:chExt cx="7546975" cy="5638800"/>
          </a:xfrm>
        </p:grpSpPr>
        <p:sp>
          <p:nvSpPr>
            <p:cNvPr id="48136" name="Text Box 5"/>
            <p:cNvSpPr txBox="1">
              <a:spLocks noChangeArrowheads="1"/>
            </p:cNvSpPr>
            <p:nvPr/>
          </p:nvSpPr>
          <p:spPr bwMode="auto">
            <a:xfrm>
              <a:off x="655638" y="1219200"/>
              <a:ext cx="2380752" cy="469019"/>
            </a:xfrm>
            <a:prstGeom prst="rect">
              <a:avLst/>
            </a:prstGeom>
            <a:noFill/>
            <a:ln w="9525">
              <a:noFill/>
              <a:round/>
              <a:headEnd/>
              <a:tailEnd/>
            </a:ln>
          </p:spPr>
          <p:txBody>
            <a:bodyPr wrap="none" lIns="81639" tIns="42452" rIns="81639" bIns="42452">
              <a:spAutoFit/>
            </a:bodyPr>
            <a:lstStyle/>
            <a:p>
              <a:pPr defTabSz="914400" fontAlgn="base">
                <a:lnSpc>
                  <a:spcPct val="86000"/>
                </a:lnSpc>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pPr>
              <a:r>
                <a:rPr lang="en-GB" sz="2400" dirty="0">
                  <a:solidFill>
                    <a:srgbClr val="B32C16">
                      <a:lumMod val="50000"/>
                    </a:srgbClr>
                  </a:solidFill>
                  <a:latin typeface="Lucida Sans Unicode"/>
                </a:rPr>
                <a:t>Molecular Clusters :</a:t>
              </a:r>
            </a:p>
          </p:txBody>
        </p:sp>
        <p:pic>
          <p:nvPicPr>
            <p:cNvPr id="48137" name="Picture 2"/>
            <p:cNvPicPr>
              <a:picLocks noChangeAspect="1" noChangeArrowheads="1"/>
            </p:cNvPicPr>
            <p:nvPr/>
          </p:nvPicPr>
          <p:blipFill>
            <a:blip r:embed="rId3" cstate="print"/>
            <a:srcRect/>
            <a:stretch>
              <a:fillRect/>
            </a:stretch>
          </p:blipFill>
          <p:spPr bwMode="auto">
            <a:xfrm>
              <a:off x="5949533" y="1826455"/>
              <a:ext cx="2047875" cy="2135188"/>
            </a:xfrm>
            <a:prstGeom prst="rect">
              <a:avLst/>
            </a:prstGeom>
            <a:noFill/>
            <a:ln w="9525">
              <a:noFill/>
              <a:round/>
              <a:headEnd/>
              <a:tailEnd/>
            </a:ln>
          </p:spPr>
        </p:pic>
        <p:pic>
          <p:nvPicPr>
            <p:cNvPr id="48138" name="Picture 3"/>
            <p:cNvPicPr>
              <a:picLocks noChangeAspect="1" noChangeArrowheads="1"/>
            </p:cNvPicPr>
            <p:nvPr/>
          </p:nvPicPr>
          <p:blipFill>
            <a:blip r:embed="rId4" cstate="print"/>
            <a:srcRect/>
            <a:stretch>
              <a:fillRect/>
            </a:stretch>
          </p:blipFill>
          <p:spPr bwMode="auto">
            <a:xfrm>
              <a:off x="685800" y="4724400"/>
              <a:ext cx="2127250" cy="2133600"/>
            </a:xfrm>
            <a:prstGeom prst="rect">
              <a:avLst/>
            </a:prstGeom>
            <a:noFill/>
            <a:ln w="9525">
              <a:noFill/>
              <a:round/>
              <a:headEnd/>
              <a:tailEnd/>
            </a:ln>
          </p:spPr>
        </p:pic>
        <p:pic>
          <p:nvPicPr>
            <p:cNvPr id="48139" name="Picture 4"/>
            <p:cNvPicPr>
              <a:picLocks noChangeAspect="1" noChangeArrowheads="1"/>
            </p:cNvPicPr>
            <p:nvPr/>
          </p:nvPicPr>
          <p:blipFill>
            <a:blip r:embed="rId5" cstate="print"/>
            <a:srcRect/>
            <a:stretch>
              <a:fillRect/>
            </a:stretch>
          </p:blipFill>
          <p:spPr bwMode="auto">
            <a:xfrm>
              <a:off x="685062" y="1826455"/>
              <a:ext cx="2014538" cy="2287588"/>
            </a:xfrm>
            <a:prstGeom prst="rect">
              <a:avLst/>
            </a:prstGeom>
            <a:noFill/>
            <a:ln w="9525">
              <a:noFill/>
              <a:round/>
              <a:headEnd/>
              <a:tailEnd/>
            </a:ln>
          </p:spPr>
        </p:pic>
        <p:sp>
          <p:nvSpPr>
            <p:cNvPr id="48140" name="Text Box 6"/>
            <p:cNvSpPr txBox="1">
              <a:spLocks noChangeArrowheads="1"/>
            </p:cNvSpPr>
            <p:nvPr/>
          </p:nvSpPr>
          <p:spPr bwMode="auto">
            <a:xfrm>
              <a:off x="6242050" y="1295400"/>
              <a:ext cx="1386886" cy="469019"/>
            </a:xfrm>
            <a:prstGeom prst="rect">
              <a:avLst/>
            </a:prstGeom>
            <a:noFill/>
            <a:ln w="9525">
              <a:noFill/>
              <a:round/>
              <a:headEnd/>
              <a:tailEnd/>
            </a:ln>
          </p:spPr>
          <p:txBody>
            <a:bodyPr wrap="none" lIns="81639" tIns="42452" rIns="81639" bIns="42452">
              <a:spAutoFit/>
            </a:bodyPr>
            <a:lstStyle/>
            <a:p>
              <a:pPr defTabSz="914400" fontAlgn="base">
                <a:lnSpc>
                  <a:spcPct val="86000"/>
                </a:lnSpc>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pPr>
              <a:r>
                <a:rPr lang="en-GB" sz="2400" dirty="0" err="1">
                  <a:solidFill>
                    <a:srgbClr val="B32C16">
                      <a:lumMod val="50000"/>
                    </a:srgbClr>
                  </a:solidFill>
                  <a:latin typeface="Lucida Sans Unicode"/>
                </a:rPr>
                <a:t>Nanowires</a:t>
              </a:r>
              <a:r>
                <a:rPr lang="en-GB" sz="2400" dirty="0">
                  <a:solidFill>
                    <a:srgbClr val="B32C16">
                      <a:lumMod val="50000"/>
                    </a:srgbClr>
                  </a:solidFill>
                  <a:latin typeface="Lucida Sans Unicode"/>
                </a:rPr>
                <a:t>:</a:t>
              </a:r>
            </a:p>
          </p:txBody>
        </p:sp>
        <p:sp>
          <p:nvSpPr>
            <p:cNvPr id="48141" name="Text Box 7"/>
            <p:cNvSpPr txBox="1">
              <a:spLocks noChangeArrowheads="1"/>
            </p:cNvSpPr>
            <p:nvPr/>
          </p:nvSpPr>
          <p:spPr bwMode="auto">
            <a:xfrm>
              <a:off x="530225" y="4191000"/>
              <a:ext cx="2922401" cy="469019"/>
            </a:xfrm>
            <a:prstGeom prst="rect">
              <a:avLst/>
            </a:prstGeom>
            <a:noFill/>
            <a:ln w="9525">
              <a:noFill/>
              <a:round/>
              <a:headEnd/>
              <a:tailEnd/>
            </a:ln>
          </p:spPr>
          <p:txBody>
            <a:bodyPr wrap="none" lIns="81639" tIns="42452" rIns="81639" bIns="42452">
              <a:spAutoFit/>
            </a:bodyPr>
            <a:lstStyle/>
            <a:p>
              <a:pPr defTabSz="914400" fontAlgn="base">
                <a:lnSpc>
                  <a:spcPct val="86000"/>
                </a:lnSpc>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pPr>
              <a:r>
                <a:rPr lang="en-GB" sz="2400" dirty="0">
                  <a:solidFill>
                    <a:srgbClr val="B32C16">
                      <a:lumMod val="50000"/>
                    </a:srgbClr>
                  </a:solidFill>
                  <a:latin typeface="Lucida Sans Unicode"/>
                </a:rPr>
                <a:t>Semiconductor Surfaces:</a:t>
              </a:r>
            </a:p>
          </p:txBody>
        </p:sp>
        <p:sp>
          <p:nvSpPr>
            <p:cNvPr id="48142" name="Text Box 8"/>
            <p:cNvSpPr txBox="1">
              <a:spLocks noChangeArrowheads="1"/>
            </p:cNvSpPr>
            <p:nvPr/>
          </p:nvSpPr>
          <p:spPr bwMode="auto">
            <a:xfrm>
              <a:off x="5672139" y="4114800"/>
              <a:ext cx="2276544" cy="469019"/>
            </a:xfrm>
            <a:prstGeom prst="rect">
              <a:avLst/>
            </a:prstGeom>
            <a:noFill/>
            <a:ln w="9525">
              <a:noFill/>
              <a:round/>
              <a:headEnd/>
              <a:tailEnd/>
            </a:ln>
          </p:spPr>
          <p:txBody>
            <a:bodyPr wrap="none" lIns="81639" tIns="42452" rIns="81639" bIns="42452">
              <a:spAutoFit/>
            </a:bodyPr>
            <a:lstStyle/>
            <a:p>
              <a:pPr defTabSz="914400" fontAlgn="base">
                <a:lnSpc>
                  <a:spcPct val="86000"/>
                </a:lnSpc>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Lst>
              </a:pPr>
              <a:r>
                <a:rPr lang="en-GB" sz="2400" dirty="0">
                  <a:solidFill>
                    <a:srgbClr val="B32C16">
                      <a:lumMod val="50000"/>
                    </a:srgbClr>
                  </a:solidFill>
                  <a:latin typeface="Lucida Sans Unicode"/>
                </a:rPr>
                <a:t>3D-Solids/Liquids:</a:t>
              </a:r>
            </a:p>
          </p:txBody>
        </p:sp>
        <p:pic>
          <p:nvPicPr>
            <p:cNvPr id="48143" name="Picture 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637213" y="4548188"/>
              <a:ext cx="2439987" cy="2157412"/>
            </a:xfrm>
            <a:prstGeom prst="rect">
              <a:avLst/>
            </a:prstGeom>
            <a:noFill/>
            <a:ln w="9525">
              <a:noFill/>
              <a:round/>
              <a:headEnd/>
              <a:tailEnd/>
            </a:ln>
          </p:spPr>
        </p:pic>
      </p:grpSp>
      <p:sp>
        <p:nvSpPr>
          <p:cNvPr id="29" name="Rectangle 2"/>
          <p:cNvSpPr>
            <a:spLocks noChangeArrowheads="1"/>
          </p:cNvSpPr>
          <p:nvPr/>
        </p:nvSpPr>
        <p:spPr bwMode="auto">
          <a:xfrm>
            <a:off x="3860800" y="2362200"/>
            <a:ext cx="3962400" cy="1676400"/>
          </a:xfrm>
          <a:prstGeom prst="rect">
            <a:avLst/>
          </a:prstGeom>
          <a:solidFill>
            <a:schemeClr val="accent1">
              <a:lumMod val="20000"/>
              <a:lumOff val="80000"/>
              <a:alpha val="51000"/>
            </a:schemeClr>
          </a:solidFill>
          <a:ln w="9525">
            <a:solidFill>
              <a:schemeClr val="tx1"/>
            </a:solidFill>
            <a:miter lim="800000"/>
            <a:headEnd/>
            <a:tailEnd/>
          </a:ln>
        </p:spPr>
        <p:txBody>
          <a:bodyPr wrap="none" anchor="ctr"/>
          <a:lstStyle/>
          <a:p>
            <a:pPr algn="ctr" defTabSz="914400" fontAlgn="base">
              <a:spcBef>
                <a:spcPct val="0"/>
              </a:spcBef>
              <a:spcAft>
                <a:spcPct val="0"/>
              </a:spcAft>
              <a:defRPr/>
            </a:pPr>
            <a:r>
              <a:rPr lang="en-US" sz="2000" dirty="0">
                <a:solidFill>
                  <a:prstClr val="black"/>
                </a:solidFill>
                <a:latin typeface="Book Antiqua" pitchFamily="18" charset="0"/>
              </a:rPr>
              <a:t>Recent NSF SSI-SI2 grant</a:t>
            </a:r>
          </a:p>
          <a:p>
            <a:pPr algn="ctr" defTabSz="914400" fontAlgn="base">
              <a:spcBef>
                <a:spcPct val="0"/>
              </a:spcBef>
              <a:spcAft>
                <a:spcPct val="0"/>
              </a:spcAft>
              <a:defRPr/>
            </a:pPr>
            <a:r>
              <a:rPr lang="en-US" sz="2000" dirty="0">
                <a:solidFill>
                  <a:prstClr val="black"/>
                </a:solidFill>
                <a:latin typeface="Book Antiqua" pitchFamily="18" charset="0"/>
              </a:rPr>
              <a:t>With</a:t>
            </a:r>
          </a:p>
          <a:p>
            <a:pPr algn="ctr" defTabSz="914400" fontAlgn="base">
              <a:spcBef>
                <a:spcPct val="0"/>
              </a:spcBef>
              <a:spcAft>
                <a:spcPct val="0"/>
              </a:spcAft>
              <a:defRPr/>
            </a:pPr>
            <a:r>
              <a:rPr lang="en-US" sz="2000" dirty="0">
                <a:solidFill>
                  <a:prstClr val="black"/>
                </a:solidFill>
                <a:latin typeface="Book Antiqua" pitchFamily="18" charset="0"/>
              </a:rPr>
              <a:t>G. Martyna (IBM) </a:t>
            </a:r>
          </a:p>
          <a:p>
            <a:pPr algn="ctr" defTabSz="914400" fontAlgn="base">
              <a:spcBef>
                <a:spcPct val="0"/>
              </a:spcBef>
              <a:spcAft>
                <a:spcPct val="0"/>
              </a:spcAft>
              <a:defRPr/>
            </a:pPr>
            <a:r>
              <a:rPr lang="en-US" sz="2000" dirty="0" err="1">
                <a:solidFill>
                  <a:prstClr val="black"/>
                </a:solidFill>
                <a:latin typeface="Book Antiqua" pitchFamily="18" charset="0"/>
              </a:rPr>
              <a:t>Sohrab</a:t>
            </a:r>
            <a:r>
              <a:rPr lang="en-US" sz="2000" dirty="0">
                <a:solidFill>
                  <a:prstClr val="black"/>
                </a:solidFill>
                <a:latin typeface="Book Antiqua" pitchFamily="18" charset="0"/>
              </a:rPr>
              <a:t> Ismail-</a:t>
            </a:r>
            <a:r>
              <a:rPr lang="en-US" sz="2000" dirty="0" err="1">
                <a:solidFill>
                  <a:prstClr val="black"/>
                </a:solidFill>
                <a:latin typeface="Book Antiqua" pitchFamily="18" charset="0"/>
              </a:rPr>
              <a:t>Beigi</a:t>
            </a:r>
            <a:endParaRPr lang="en-US" sz="2000" dirty="0">
              <a:solidFill>
                <a:prstClr val="black"/>
              </a:solidFill>
              <a:latin typeface="Book Antiqua" pitchFamily="18" charset="0"/>
            </a:endParaRPr>
          </a:p>
        </p:txBody>
      </p:sp>
      <p:sp>
        <p:nvSpPr>
          <p:cNvPr id="2" name="TextBox 1"/>
          <p:cNvSpPr txBox="1"/>
          <p:nvPr/>
        </p:nvSpPr>
        <p:spPr>
          <a:xfrm>
            <a:off x="508000" y="4953001"/>
            <a:ext cx="10972800" cy="954107"/>
          </a:xfrm>
          <a:prstGeom prst="rect">
            <a:avLst/>
          </a:prstGeom>
          <a:solidFill>
            <a:schemeClr val="accent1">
              <a:lumMod val="40000"/>
              <a:lumOff val="60000"/>
              <a:alpha val="91000"/>
            </a:schemeClr>
          </a:solidFill>
        </p:spPr>
        <p:txBody>
          <a:bodyPr wrap="square" rtlCol="0">
            <a:spAutoFit/>
          </a:bodyPr>
          <a:lstStyle/>
          <a:p>
            <a:pPr defTabSz="914400" fontAlgn="base">
              <a:spcBef>
                <a:spcPct val="0"/>
              </a:spcBef>
              <a:spcAft>
                <a:spcPct val="0"/>
              </a:spcAft>
            </a:pPr>
            <a:r>
              <a:rPr lang="en-GB" sz="2800" dirty="0">
                <a:solidFill>
                  <a:prstClr val="black"/>
                </a:solidFill>
                <a:latin typeface="Times New Roman" pitchFamily="18" charset="0"/>
              </a:rPr>
              <a:t>Using Charm++ virtualization, we can efficiently scale small (32 molecule) systems to thousands of processors</a:t>
            </a:r>
            <a:endParaRPr lang="en-US" sz="2800" dirty="0">
              <a:solidFill>
                <a:prstClr val="black"/>
              </a:solidFill>
              <a:latin typeface="Times New Roman" pitchFamily="18" charset="0"/>
            </a:endParaRPr>
          </a:p>
        </p:txBody>
      </p:sp>
    </p:spTree>
    <p:extLst>
      <p:ext uri="{BB962C8B-B14F-4D97-AF65-F5344CB8AC3E}">
        <p14:creationId xmlns:p14="http://schemas.microsoft.com/office/powerpoint/2010/main" val="2822247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17"/>
          <p:cNvSpPr>
            <a:spLocks noGrp="1" noChangeArrowheads="1"/>
          </p:cNvSpPr>
          <p:nvPr>
            <p:ph type="title"/>
          </p:nvPr>
        </p:nvSpPr>
        <p:spPr>
          <a:xfrm>
            <a:off x="69703" y="-62100"/>
            <a:ext cx="12090400" cy="2057400"/>
          </a:xfrm>
        </p:spPr>
        <p:txBody>
          <a:bodyPr/>
          <a:lstStyle/>
          <a:p>
            <a:pPr algn="just" eaLnBrk="1" hangingPunct="1"/>
            <a:r>
              <a:rPr lang="en-US" altLang="en-US" sz="3200" dirty="0" err="1">
                <a:solidFill>
                  <a:srgbClr val="555459"/>
                </a:solidFill>
                <a:latin typeface="Helvetica Neue"/>
              </a:rPr>
              <a:t>OpenAtom</a:t>
            </a:r>
            <a:r>
              <a:rPr lang="en-US" altLang="en-US" sz="3200" dirty="0">
                <a:solidFill>
                  <a:srgbClr val="555459"/>
                </a:solidFill>
                <a:latin typeface="Helvetica Neue"/>
              </a:rPr>
              <a:t>: On the fly ab initio molecular dynamics on the ground state surface with instantaneous GW-BSE level spectra</a:t>
            </a:r>
            <a:endParaRPr lang="en-US" altLang="en-US" sz="3200" dirty="0"/>
          </a:p>
        </p:txBody>
      </p:sp>
      <p:sp>
        <p:nvSpPr>
          <p:cNvPr id="2" name="TextBox 1"/>
          <p:cNvSpPr txBox="1"/>
          <p:nvPr/>
        </p:nvSpPr>
        <p:spPr>
          <a:xfrm>
            <a:off x="37804" y="2066934"/>
            <a:ext cx="12154197" cy="1200329"/>
          </a:xfrm>
          <a:prstGeom prst="rect">
            <a:avLst/>
          </a:prstGeom>
          <a:noFill/>
        </p:spPr>
        <p:txBody>
          <a:bodyPr wrap="square" rtlCol="0">
            <a:spAutoFit/>
          </a:bodyPr>
          <a:lstStyle/>
          <a:p>
            <a:r>
              <a:rPr lang="en-US" altLang="en-US" b="1" dirty="0"/>
              <a:t>    PIs:</a:t>
            </a:r>
            <a:r>
              <a:rPr lang="en-US" altLang="en-US" dirty="0"/>
              <a:t> G.J. Martyna, IBM; S. Ismail-</a:t>
            </a:r>
            <a:r>
              <a:rPr lang="en-US" altLang="en-US" dirty="0" err="1"/>
              <a:t>Beigi</a:t>
            </a:r>
            <a:r>
              <a:rPr lang="en-US" altLang="en-US" dirty="0"/>
              <a:t>, Yale; L. Kale, UIUC;</a:t>
            </a:r>
          </a:p>
          <a:p>
            <a:r>
              <a:rPr lang="en-US" b="1" dirty="0"/>
              <a:t>Team:</a:t>
            </a:r>
            <a:r>
              <a:rPr lang="en-US" dirty="0"/>
              <a:t> Q. Li, IBM, </a:t>
            </a:r>
            <a:r>
              <a:rPr lang="en-US" altLang="en-US" dirty="0"/>
              <a:t>M. Kim, Yale; S. Mandal, Yale; </a:t>
            </a:r>
          </a:p>
          <a:p>
            <a:r>
              <a:rPr lang="en-US" altLang="en-US" dirty="0"/>
              <a:t>            E. Bohm, UIUC; N. Jain, UIUC; M. Robson, UIUC; </a:t>
            </a:r>
            <a:br>
              <a:rPr lang="en-US" altLang="en-US" dirty="0"/>
            </a:br>
            <a:r>
              <a:rPr lang="en-US" altLang="en-US" dirty="0"/>
              <a:t>            E. </a:t>
            </a:r>
            <a:r>
              <a:rPr lang="en-US" altLang="en-US" dirty="0" err="1"/>
              <a:t>Mikida</a:t>
            </a:r>
            <a:r>
              <a:rPr lang="en-US" altLang="en-US" dirty="0"/>
              <a:t>, UIUC; P. Jindal, UIUC; T. </a:t>
            </a:r>
            <a:r>
              <a:rPr lang="en-US" altLang="en-US" dirty="0" err="1"/>
              <a:t>Wicky</a:t>
            </a:r>
            <a:r>
              <a:rPr lang="en-US" altLang="en-US" dirty="0"/>
              <a:t>, UIUC.</a:t>
            </a:r>
          </a:p>
        </p:txBody>
      </p:sp>
      <p:pic>
        <p:nvPicPr>
          <p:cNvPr id="10" name="Picture 2" descr="hca"/>
          <p:cNvPicPr>
            <a:picLocks noChangeAspect="1" noChangeArrowheads="1"/>
          </p:cNvPicPr>
          <p:nvPr/>
        </p:nvPicPr>
        <p:blipFill>
          <a:blip r:embed="rId2">
            <a:extLst>
              <a:ext uri="{28A0092B-C50C-407E-A947-70E740481C1C}">
                <a14:useLocalDpi xmlns:a14="http://schemas.microsoft.com/office/drawing/2010/main" val="0"/>
              </a:ext>
            </a:extLst>
          </a:blip>
          <a:srcRect l="1634" t="7971" b="24568"/>
          <a:stretch>
            <a:fillRect/>
          </a:stretch>
        </p:blipFill>
        <p:spPr bwMode="auto">
          <a:xfrm>
            <a:off x="97786" y="4126611"/>
            <a:ext cx="3700500" cy="2462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 name="Group 58"/>
          <p:cNvGrpSpPr>
            <a:grpSpLocks/>
          </p:cNvGrpSpPr>
          <p:nvPr/>
        </p:nvGrpSpPr>
        <p:grpSpPr bwMode="auto">
          <a:xfrm>
            <a:off x="4009370" y="4191001"/>
            <a:ext cx="4054493" cy="2398077"/>
            <a:chOff x="4080" y="2784"/>
            <a:chExt cx="1680" cy="1218"/>
          </a:xfrm>
        </p:grpSpPr>
        <p:sp>
          <p:nvSpPr>
            <p:cNvPr id="12" name="Rectangle 45"/>
            <p:cNvSpPr>
              <a:spLocks noChangeArrowheads="1"/>
            </p:cNvSpPr>
            <p:nvPr/>
          </p:nvSpPr>
          <p:spPr bwMode="auto">
            <a:xfrm>
              <a:off x="5001" y="2988"/>
              <a:ext cx="358" cy="22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 name="Rectangle 46"/>
            <p:cNvSpPr>
              <a:spLocks noChangeArrowheads="1"/>
            </p:cNvSpPr>
            <p:nvPr/>
          </p:nvSpPr>
          <p:spPr bwMode="auto">
            <a:xfrm>
              <a:off x="4982" y="3672"/>
              <a:ext cx="438" cy="22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pic>
          <p:nvPicPr>
            <p:cNvPr id="15"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98" t="3229" r="7385" b="14370"/>
            <a:stretch/>
          </p:blipFill>
          <p:spPr bwMode="auto">
            <a:xfrm>
              <a:off x="4080" y="2784"/>
              <a:ext cx="1680" cy="1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TextBox 2"/>
          <p:cNvSpPr txBox="1"/>
          <p:nvPr/>
        </p:nvSpPr>
        <p:spPr>
          <a:xfrm>
            <a:off x="11707389" y="6496631"/>
            <a:ext cx="314409" cy="338554"/>
          </a:xfrm>
          <a:prstGeom prst="rect">
            <a:avLst/>
          </a:prstGeom>
          <a:noFill/>
        </p:spPr>
        <p:txBody>
          <a:bodyPr wrap="none" rtlCol="0">
            <a:spAutoFit/>
          </a:bodyPr>
          <a:lstStyle/>
          <a:p>
            <a:r>
              <a:rPr lang="en-US" sz="1600" dirty="0"/>
              <a:t>1</a:t>
            </a:r>
          </a:p>
        </p:txBody>
      </p:sp>
      <p:grpSp>
        <p:nvGrpSpPr>
          <p:cNvPr id="22" name="Group 48"/>
          <p:cNvGrpSpPr>
            <a:grpSpLocks/>
          </p:cNvGrpSpPr>
          <p:nvPr/>
        </p:nvGrpSpPr>
        <p:grpSpPr bwMode="auto">
          <a:xfrm>
            <a:off x="8065087" y="4287215"/>
            <a:ext cx="3829051" cy="2236788"/>
            <a:chOff x="793" y="709"/>
            <a:chExt cx="4037" cy="2812"/>
          </a:xfrm>
        </p:grpSpPr>
        <p:pic>
          <p:nvPicPr>
            <p:cNvPr id="23" name="Picture 49" descr="aSi_solarc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 y="709"/>
              <a:ext cx="3992" cy="2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chemeClr val="tx1"/>
                  </a:solidFill>
                  <a:miter lim="800000"/>
                  <a:headEnd/>
                  <a:tailEnd/>
                </a14:hiddenLine>
              </a:ext>
            </a:extLst>
          </p:spPr>
        </p:pic>
        <p:sp>
          <p:nvSpPr>
            <p:cNvPr id="24" name="Rectangle 50"/>
            <p:cNvSpPr>
              <a:spLocks noChangeArrowheads="1"/>
            </p:cNvSpPr>
            <p:nvPr/>
          </p:nvSpPr>
          <p:spPr bwMode="auto">
            <a:xfrm>
              <a:off x="889" y="1434"/>
              <a:ext cx="948" cy="43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25" name="Rectangle 51"/>
            <p:cNvSpPr>
              <a:spLocks noChangeArrowheads="1"/>
            </p:cNvSpPr>
            <p:nvPr/>
          </p:nvSpPr>
          <p:spPr bwMode="auto">
            <a:xfrm>
              <a:off x="793" y="2966"/>
              <a:ext cx="1083" cy="18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26" name="Rectangle 52"/>
            <p:cNvSpPr>
              <a:spLocks noChangeArrowheads="1"/>
            </p:cNvSpPr>
            <p:nvPr/>
          </p:nvSpPr>
          <p:spPr bwMode="auto">
            <a:xfrm>
              <a:off x="3651" y="1434"/>
              <a:ext cx="998" cy="43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27" name="Rectangle 53"/>
            <p:cNvSpPr>
              <a:spLocks noChangeArrowheads="1"/>
            </p:cNvSpPr>
            <p:nvPr/>
          </p:nvSpPr>
          <p:spPr bwMode="auto">
            <a:xfrm>
              <a:off x="3606" y="2592"/>
              <a:ext cx="1224" cy="43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28" name="Rectangle 54"/>
            <p:cNvSpPr>
              <a:spLocks noChangeArrowheads="1"/>
            </p:cNvSpPr>
            <p:nvPr/>
          </p:nvSpPr>
          <p:spPr bwMode="auto">
            <a:xfrm>
              <a:off x="3470" y="3070"/>
              <a:ext cx="1224" cy="43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grpSp>
      <p:sp>
        <p:nvSpPr>
          <p:cNvPr id="29" name="TextBox 28"/>
          <p:cNvSpPr txBox="1"/>
          <p:nvPr/>
        </p:nvSpPr>
        <p:spPr>
          <a:xfrm>
            <a:off x="9242049" y="4115485"/>
            <a:ext cx="918274" cy="369332"/>
          </a:xfrm>
          <a:prstGeom prst="rect">
            <a:avLst/>
          </a:prstGeom>
          <a:solidFill>
            <a:schemeClr val="bg1"/>
          </a:solidFill>
        </p:spPr>
        <p:txBody>
          <a:bodyPr wrap="none" rtlCol="0">
            <a:spAutoFit/>
          </a:bodyPr>
          <a:lstStyle/>
          <a:p>
            <a:r>
              <a:rPr lang="en-US" dirty="0">
                <a:solidFill>
                  <a:srgbClr val="E6AF00"/>
                </a:solidFill>
                <a:latin typeface="Monotype Corsiva" panose="03010101010201010101" pitchFamily="66" charset="0"/>
              </a:rPr>
              <a:t>Light in</a:t>
            </a:r>
          </a:p>
        </p:txBody>
      </p:sp>
      <p:sp>
        <p:nvSpPr>
          <p:cNvPr id="4" name="Footer Placeholder 3">
            <a:extLst>
              <a:ext uri="{FF2B5EF4-FFF2-40B4-BE49-F238E27FC236}">
                <a16:creationId xmlns:a16="http://schemas.microsoft.com/office/drawing/2014/main" id="{634004BC-F734-17E7-55CE-4573AAF5B514}"/>
              </a:ext>
            </a:extLst>
          </p:cNvPr>
          <p:cNvSpPr>
            <a:spLocks noGrp="1"/>
          </p:cNvSpPr>
          <p:nvPr>
            <p:ph type="ftr" sz="quarter" idx="11"/>
          </p:nvPr>
        </p:nvSpPr>
        <p:spPr/>
        <p:txBody>
          <a:bodyPr/>
          <a:lstStyle/>
          <a:p>
            <a:r>
              <a:rPr lang="it-IT"/>
              <a:t>Charm++ Tutorial</a:t>
            </a:r>
            <a:endParaRPr lang="en-US"/>
          </a:p>
        </p:txBody>
      </p:sp>
      <p:sp>
        <p:nvSpPr>
          <p:cNvPr id="5" name="Slide Number Placeholder 4">
            <a:extLst>
              <a:ext uri="{FF2B5EF4-FFF2-40B4-BE49-F238E27FC236}">
                <a16:creationId xmlns:a16="http://schemas.microsoft.com/office/drawing/2014/main" id="{C0A8D4B0-4ABF-E424-AC7D-7E1A7210706B}"/>
              </a:ext>
            </a:extLst>
          </p:cNvPr>
          <p:cNvSpPr>
            <a:spLocks noGrp="1"/>
          </p:cNvSpPr>
          <p:nvPr>
            <p:ph type="sldNum" sz="quarter" idx="12"/>
          </p:nvPr>
        </p:nvSpPr>
        <p:spPr/>
        <p:txBody>
          <a:bodyPr/>
          <a:lstStyle/>
          <a:p>
            <a:fld id="{CFC44A27-8FBD-E742-A40B-F519DB996467}" type="slidenum">
              <a:rPr lang="en-US" smtClean="0"/>
              <a:t>41</a:t>
            </a:fld>
            <a:endParaRPr lang="en-US"/>
          </a:p>
        </p:txBody>
      </p:sp>
    </p:spTree>
    <p:extLst>
      <p:ext uri="{BB962C8B-B14F-4D97-AF65-F5344CB8AC3E}">
        <p14:creationId xmlns:p14="http://schemas.microsoft.com/office/powerpoint/2010/main" val="291412183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descr="hca"/>
          <p:cNvPicPr>
            <a:picLocks noChangeAspect="1" noChangeArrowheads="1"/>
          </p:cNvPicPr>
          <p:nvPr/>
        </p:nvPicPr>
        <p:blipFill>
          <a:blip r:embed="rId2">
            <a:extLst>
              <a:ext uri="{28A0092B-C50C-407E-A947-70E740481C1C}">
                <a14:useLocalDpi xmlns:a14="http://schemas.microsoft.com/office/drawing/2010/main" val="0"/>
              </a:ext>
            </a:extLst>
          </a:blip>
          <a:srcRect l="1634" t="7971" b="24568"/>
          <a:stretch>
            <a:fillRect/>
          </a:stretch>
        </p:blipFill>
        <p:spPr bwMode="auto">
          <a:xfrm>
            <a:off x="101600" y="1066800"/>
            <a:ext cx="5181600" cy="344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Text Box 3"/>
          <p:cNvSpPr txBox="1">
            <a:spLocks noChangeArrowheads="1"/>
          </p:cNvSpPr>
          <p:nvPr/>
        </p:nvSpPr>
        <p:spPr bwMode="auto">
          <a:xfrm>
            <a:off x="0" y="0"/>
            <a:ext cx="12700000"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r>
              <a:rPr lang="en-US" altLang="en-US" sz="3000" b="1" dirty="0">
                <a:latin typeface="Times New Roman" panose="02020603050405020304" pitchFamily="18" charset="0"/>
              </a:rPr>
              <a:t>Goal : The accurate treatment of complex heterogeneous   </a:t>
            </a:r>
          </a:p>
          <a:p>
            <a:pPr eaLnBrk="1" hangingPunct="1">
              <a:spcBef>
                <a:spcPct val="0"/>
              </a:spcBef>
              <a:buFontTx/>
              <a:buNone/>
            </a:pPr>
            <a:r>
              <a:rPr lang="en-US" altLang="en-US" sz="3000" b="1" dirty="0">
                <a:latin typeface="Times New Roman" panose="02020603050405020304" pitchFamily="18" charset="0"/>
              </a:rPr>
              <a:t>            systems to gain physical insight.</a:t>
            </a:r>
          </a:p>
        </p:txBody>
      </p:sp>
      <p:sp>
        <p:nvSpPr>
          <p:cNvPr id="13316" name="Rectangle 8"/>
          <p:cNvSpPr>
            <a:spLocks noChangeArrowheads="1"/>
          </p:cNvSpPr>
          <p:nvPr/>
        </p:nvSpPr>
        <p:spPr bwMode="auto">
          <a:xfrm>
            <a:off x="8085667" y="3581400"/>
            <a:ext cx="965200" cy="155575"/>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17" name="Rectangle 9"/>
          <p:cNvSpPr>
            <a:spLocks noChangeArrowheads="1"/>
          </p:cNvSpPr>
          <p:nvPr/>
        </p:nvSpPr>
        <p:spPr bwMode="auto">
          <a:xfrm>
            <a:off x="8686800" y="3581401"/>
            <a:ext cx="1735667" cy="258763"/>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18" name="Rectangle 11"/>
          <p:cNvSpPr>
            <a:spLocks noChangeArrowheads="1"/>
          </p:cNvSpPr>
          <p:nvPr/>
        </p:nvSpPr>
        <p:spPr bwMode="auto">
          <a:xfrm>
            <a:off x="6436785" y="4238625"/>
            <a:ext cx="1060449" cy="312738"/>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19" name="Rectangle 13"/>
          <p:cNvSpPr>
            <a:spLocks noChangeArrowheads="1"/>
          </p:cNvSpPr>
          <p:nvPr/>
        </p:nvSpPr>
        <p:spPr bwMode="auto">
          <a:xfrm>
            <a:off x="8858251" y="3783014"/>
            <a:ext cx="192616" cy="155575"/>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20" name="Rectangle 14"/>
          <p:cNvSpPr>
            <a:spLocks noChangeArrowheads="1"/>
          </p:cNvSpPr>
          <p:nvPr/>
        </p:nvSpPr>
        <p:spPr bwMode="auto">
          <a:xfrm>
            <a:off x="9222318" y="3783014"/>
            <a:ext cx="194733" cy="155575"/>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21" name="Rectangle 43"/>
          <p:cNvSpPr>
            <a:spLocks noChangeArrowheads="1"/>
          </p:cNvSpPr>
          <p:nvPr/>
        </p:nvSpPr>
        <p:spPr bwMode="auto">
          <a:xfrm>
            <a:off x="8013700" y="4743451"/>
            <a:ext cx="719667" cy="3524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22" name="Rectangle 44"/>
          <p:cNvSpPr>
            <a:spLocks noChangeArrowheads="1"/>
          </p:cNvSpPr>
          <p:nvPr/>
        </p:nvSpPr>
        <p:spPr bwMode="auto">
          <a:xfrm>
            <a:off x="7924800" y="6149976"/>
            <a:ext cx="821267" cy="1492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grpSp>
        <p:nvGrpSpPr>
          <p:cNvPr id="13323" name="Group 48"/>
          <p:cNvGrpSpPr>
            <a:grpSpLocks/>
          </p:cNvGrpSpPr>
          <p:nvPr/>
        </p:nvGrpSpPr>
        <p:grpSpPr bwMode="auto">
          <a:xfrm>
            <a:off x="7040033" y="4480074"/>
            <a:ext cx="3829051" cy="2236788"/>
            <a:chOff x="793" y="709"/>
            <a:chExt cx="4037" cy="2812"/>
          </a:xfrm>
        </p:grpSpPr>
        <p:pic>
          <p:nvPicPr>
            <p:cNvPr id="13332" name="Picture 49" descr="aSi_solarc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 y="709"/>
              <a:ext cx="3992" cy="2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chemeClr val="tx1"/>
                  </a:solidFill>
                  <a:miter lim="800000"/>
                  <a:headEnd/>
                  <a:tailEnd/>
                </a14:hiddenLine>
              </a:ext>
            </a:extLst>
          </p:spPr>
        </p:pic>
        <p:sp>
          <p:nvSpPr>
            <p:cNvPr id="13333" name="Rectangle 50"/>
            <p:cNvSpPr>
              <a:spLocks noChangeArrowheads="1"/>
            </p:cNvSpPr>
            <p:nvPr/>
          </p:nvSpPr>
          <p:spPr bwMode="auto">
            <a:xfrm>
              <a:off x="889" y="1434"/>
              <a:ext cx="948" cy="43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34" name="Rectangle 51"/>
            <p:cNvSpPr>
              <a:spLocks noChangeArrowheads="1"/>
            </p:cNvSpPr>
            <p:nvPr/>
          </p:nvSpPr>
          <p:spPr bwMode="auto">
            <a:xfrm>
              <a:off x="793" y="2966"/>
              <a:ext cx="1083" cy="18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35" name="Rectangle 52"/>
            <p:cNvSpPr>
              <a:spLocks noChangeArrowheads="1"/>
            </p:cNvSpPr>
            <p:nvPr/>
          </p:nvSpPr>
          <p:spPr bwMode="auto">
            <a:xfrm>
              <a:off x="3651" y="1434"/>
              <a:ext cx="998" cy="43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36" name="Rectangle 53"/>
            <p:cNvSpPr>
              <a:spLocks noChangeArrowheads="1"/>
            </p:cNvSpPr>
            <p:nvPr/>
          </p:nvSpPr>
          <p:spPr bwMode="auto">
            <a:xfrm>
              <a:off x="3606" y="2592"/>
              <a:ext cx="1224" cy="43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37" name="Rectangle 54"/>
            <p:cNvSpPr>
              <a:spLocks noChangeArrowheads="1"/>
            </p:cNvSpPr>
            <p:nvPr/>
          </p:nvSpPr>
          <p:spPr bwMode="auto">
            <a:xfrm>
              <a:off x="3470" y="3070"/>
              <a:ext cx="1224" cy="43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grpSp>
      <p:pic>
        <p:nvPicPr>
          <p:cNvPr id="133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00" y="4607148"/>
            <a:ext cx="6323657" cy="2053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325" name="Group 58"/>
          <p:cNvGrpSpPr>
            <a:grpSpLocks/>
          </p:cNvGrpSpPr>
          <p:nvPr/>
        </p:nvGrpSpPr>
        <p:grpSpPr bwMode="auto">
          <a:xfrm>
            <a:off x="6248930" y="1172531"/>
            <a:ext cx="5218641" cy="2981863"/>
            <a:chOff x="4080" y="2784"/>
            <a:chExt cx="1680" cy="1200"/>
          </a:xfrm>
        </p:grpSpPr>
        <p:sp>
          <p:nvSpPr>
            <p:cNvPr id="13327" name="Rectangle 45"/>
            <p:cNvSpPr>
              <a:spLocks noChangeArrowheads="1"/>
            </p:cNvSpPr>
            <p:nvPr/>
          </p:nvSpPr>
          <p:spPr bwMode="auto">
            <a:xfrm>
              <a:off x="5001" y="2988"/>
              <a:ext cx="358" cy="22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328" name="Rectangle 46"/>
            <p:cNvSpPr>
              <a:spLocks noChangeArrowheads="1"/>
            </p:cNvSpPr>
            <p:nvPr/>
          </p:nvSpPr>
          <p:spPr bwMode="auto">
            <a:xfrm>
              <a:off x="4982" y="3672"/>
              <a:ext cx="438" cy="22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Osaka" pitchFamily="-60" charset="-128"/>
                </a:defRPr>
              </a:lvl1pPr>
              <a:lvl2pPr marL="742950" indent="-285750">
                <a:spcBef>
                  <a:spcPct val="20000"/>
                </a:spcBef>
                <a:buChar char="–"/>
                <a:defRPr sz="2800">
                  <a:solidFill>
                    <a:schemeClr val="tx1"/>
                  </a:solidFill>
                  <a:latin typeface="Arial" panose="020B0604020202020204" pitchFamily="34" charset="0"/>
                  <a:ea typeface="Osaka" pitchFamily="-60" charset="-128"/>
                </a:defRPr>
              </a:lvl2pPr>
              <a:lvl3pPr marL="1143000" indent="-228600">
                <a:spcBef>
                  <a:spcPct val="20000"/>
                </a:spcBef>
                <a:buChar char="•"/>
                <a:defRPr sz="2400">
                  <a:solidFill>
                    <a:schemeClr val="tx1"/>
                  </a:solidFill>
                  <a:latin typeface="Arial" panose="020B0604020202020204" pitchFamily="34" charset="0"/>
                  <a:ea typeface="Osaka" pitchFamily="-60" charset="-128"/>
                </a:defRPr>
              </a:lvl3pPr>
              <a:lvl4pPr marL="1600200" indent="-228600">
                <a:spcBef>
                  <a:spcPct val="20000"/>
                </a:spcBef>
                <a:buChar char="–"/>
                <a:defRPr sz="2000">
                  <a:solidFill>
                    <a:schemeClr val="tx1"/>
                  </a:solidFill>
                  <a:latin typeface="Arial" panose="020B0604020202020204" pitchFamily="34" charset="0"/>
                  <a:ea typeface="Osaka" pitchFamily="-60" charset="-128"/>
                </a:defRPr>
              </a:lvl4pPr>
              <a:lvl5pPr marL="2057400" indent="-228600">
                <a:spcBef>
                  <a:spcPct val="20000"/>
                </a:spcBef>
                <a:buChar char="»"/>
                <a:defRPr sz="2000">
                  <a:solidFill>
                    <a:schemeClr val="tx1"/>
                  </a:solidFill>
                  <a:latin typeface="Arial" panose="020B0604020202020204" pitchFamily="34" charset="0"/>
                  <a:ea typeface="Osaka" pitchFamily="-6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60" charset="-128"/>
                </a:defRPr>
              </a:lvl9pPr>
            </a:lstStyle>
            <a:p>
              <a:pPr eaLnBrk="1" hangingPunct="1">
                <a:spcBef>
                  <a:spcPct val="0"/>
                </a:spcBef>
                <a:buFontTx/>
                <a:buNone/>
              </a:pPr>
              <a:endParaRPr lang="en-US" altLang="en-US" sz="2400">
                <a:latin typeface="Times New Roman" panose="02020603050405020304" pitchFamily="18" charset="0"/>
              </a:endParaRPr>
            </a:p>
          </p:txBody>
        </p:sp>
        <p:pic>
          <p:nvPicPr>
            <p:cNvPr id="13330" name="Picture 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8" t="3229" r="7385" b="15588"/>
            <a:stretch/>
          </p:blipFill>
          <p:spPr bwMode="auto">
            <a:xfrm>
              <a:off x="4080" y="2784"/>
              <a:ext cx="1680" cy="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4" name="TextBox 23"/>
          <p:cNvSpPr txBox="1"/>
          <p:nvPr/>
        </p:nvSpPr>
        <p:spPr>
          <a:xfrm>
            <a:off x="8216995" y="4306574"/>
            <a:ext cx="918274" cy="369332"/>
          </a:xfrm>
          <a:prstGeom prst="rect">
            <a:avLst/>
          </a:prstGeom>
          <a:solidFill>
            <a:schemeClr val="bg1"/>
          </a:solidFill>
        </p:spPr>
        <p:txBody>
          <a:bodyPr wrap="none" rtlCol="0">
            <a:spAutoFit/>
          </a:bodyPr>
          <a:lstStyle/>
          <a:p>
            <a:r>
              <a:rPr lang="en-US" dirty="0">
                <a:solidFill>
                  <a:srgbClr val="E6AF00"/>
                </a:solidFill>
                <a:latin typeface="Monotype Corsiva" panose="03010101010201010101" pitchFamily="66" charset="0"/>
              </a:rPr>
              <a:t>Light in</a:t>
            </a:r>
          </a:p>
        </p:txBody>
      </p:sp>
      <p:sp>
        <p:nvSpPr>
          <p:cNvPr id="26" name="TextBox 25"/>
          <p:cNvSpPr txBox="1"/>
          <p:nvPr/>
        </p:nvSpPr>
        <p:spPr>
          <a:xfrm>
            <a:off x="11748436" y="6467259"/>
            <a:ext cx="314409" cy="338554"/>
          </a:xfrm>
          <a:prstGeom prst="rect">
            <a:avLst/>
          </a:prstGeom>
          <a:noFill/>
        </p:spPr>
        <p:txBody>
          <a:bodyPr wrap="none" rtlCol="0">
            <a:spAutoFit/>
          </a:bodyPr>
          <a:lstStyle/>
          <a:p>
            <a:r>
              <a:rPr lang="en-US" sz="1600" dirty="0"/>
              <a:t>7</a:t>
            </a:r>
          </a:p>
        </p:txBody>
      </p:sp>
      <p:sp>
        <p:nvSpPr>
          <p:cNvPr id="2" name="Oval 1"/>
          <p:cNvSpPr/>
          <p:nvPr/>
        </p:nvSpPr>
        <p:spPr>
          <a:xfrm>
            <a:off x="6022586" y="4643662"/>
            <a:ext cx="414199" cy="309338"/>
          </a:xfrm>
          <a:prstGeom prst="ellipse">
            <a:avLst/>
          </a:prstGeom>
          <a:blipFill dpi="0" rotWithShape="1">
            <a:blip r:embed="rId6">
              <a:alphaModFix amt="96000"/>
            </a:blip>
            <a:srcRect/>
            <a:tile tx="0" ty="0" sx="100000" sy="100000" flip="none" algn="tl"/>
          </a:blipFill>
          <a:ln>
            <a:noFill/>
          </a:ln>
          <a:effectLst>
            <a:outerShdw blurRad="50800" dist="50800" dir="5400000" algn="ctr" rotWithShape="0">
              <a:schemeClr val="bg2"/>
            </a:outerShdw>
            <a:reflection stA="45000" endPos="0" dist="50800" dir="5400000" sy="-100000" algn="bl" rotWithShape="0"/>
          </a:effectLst>
          <a:scene3d>
            <a:camera prst="orthographicFront"/>
            <a:lightRig rig="two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936A050-AAA7-FF1D-1296-508F47AE3BEF}"/>
              </a:ext>
            </a:extLst>
          </p:cNvPr>
          <p:cNvSpPr>
            <a:spLocks noGrp="1"/>
          </p:cNvSpPr>
          <p:nvPr>
            <p:ph type="ftr" sz="quarter" idx="11"/>
          </p:nvPr>
        </p:nvSpPr>
        <p:spPr/>
        <p:txBody>
          <a:bodyPr/>
          <a:lstStyle/>
          <a:p>
            <a:r>
              <a:rPr lang="it-IT"/>
              <a:t>Charm++ Tutorial</a:t>
            </a:r>
            <a:endParaRPr lang="en-US"/>
          </a:p>
        </p:txBody>
      </p:sp>
      <p:sp>
        <p:nvSpPr>
          <p:cNvPr id="4" name="Slide Number Placeholder 3">
            <a:extLst>
              <a:ext uri="{FF2B5EF4-FFF2-40B4-BE49-F238E27FC236}">
                <a16:creationId xmlns:a16="http://schemas.microsoft.com/office/drawing/2014/main" id="{440AB4ED-22AE-FA66-0541-EAA247F5F79B}"/>
              </a:ext>
            </a:extLst>
          </p:cNvPr>
          <p:cNvSpPr>
            <a:spLocks noGrp="1"/>
          </p:cNvSpPr>
          <p:nvPr>
            <p:ph type="sldNum" sz="quarter" idx="12"/>
          </p:nvPr>
        </p:nvSpPr>
        <p:spPr/>
        <p:txBody>
          <a:bodyPr/>
          <a:lstStyle/>
          <a:p>
            <a:fld id="{CFC44A27-8FBD-E742-A40B-F519DB996467}" type="slidenum">
              <a:rPr lang="en-US" smtClean="0"/>
              <a:t>42</a:t>
            </a:fld>
            <a:endParaRPr lang="en-US"/>
          </a:p>
        </p:txBody>
      </p:sp>
    </p:spTree>
    <p:extLst>
      <p:ext uri="{BB962C8B-B14F-4D97-AF65-F5344CB8AC3E}">
        <p14:creationId xmlns:p14="http://schemas.microsoft.com/office/powerpoint/2010/main" val="89413991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p:txBody>
          <a:bodyPr>
            <a:normAutofit/>
          </a:bodyPr>
          <a:lstStyle/>
          <a:p>
            <a:r>
              <a:rPr lang="en-US"/>
              <a:t>Decomposition and Computation Flow</a:t>
            </a:r>
            <a:endParaRPr lang="en-US" dirty="0"/>
          </a:p>
        </p:txBody>
      </p:sp>
      <p:sp>
        <p:nvSpPr>
          <p:cNvPr id="50182" name="Footer Placeholder 5"/>
          <p:cNvSpPr>
            <a:spLocks noGrp="1"/>
          </p:cNvSpPr>
          <p:nvPr>
            <p:ph type="ftr" sz="quarter" idx="11"/>
          </p:nvPr>
        </p:nvSpPr>
        <p:spPr/>
        <p:txBody>
          <a:bodyPr/>
          <a:lstStyle/>
          <a:p>
            <a:r>
              <a:rPr lang="en-US">
                <a:solidFill>
                  <a:srgbClr val="575F6D">
                    <a:lumMod val="40000"/>
                    <a:lumOff val="60000"/>
                  </a:srgbClr>
                </a:solidFill>
              </a:rPr>
              <a:t>Charm++ Tutorial</a:t>
            </a:r>
            <a:endParaRPr lang="en-US" dirty="0">
              <a:solidFill>
                <a:srgbClr val="575F6D">
                  <a:lumMod val="40000"/>
                  <a:lumOff val="60000"/>
                </a:srgbClr>
              </a:solidFill>
            </a:endParaRPr>
          </a:p>
        </p:txBody>
      </p:sp>
      <p:sp>
        <p:nvSpPr>
          <p:cNvPr id="8" name="Slide Number Placeholder 7"/>
          <p:cNvSpPr>
            <a:spLocks noGrp="1"/>
          </p:cNvSpPr>
          <p:nvPr>
            <p:ph type="sldNum" sz="quarter" idx="12"/>
          </p:nvPr>
        </p:nvSpPr>
        <p:spPr/>
        <p:txBody>
          <a:bodyPr/>
          <a:lstStyle/>
          <a:p>
            <a:fld id="{AB45D6F5-C874-4283-99EA-D93D3B58E0B5}" type="slidenum">
              <a:rPr lang="en-US" smtClean="0">
                <a:solidFill>
                  <a:prstClr val="black">
                    <a:tint val="75000"/>
                  </a:prstClr>
                </a:solidFill>
              </a:rPr>
              <a:pPr/>
              <a:t>43</a:t>
            </a:fld>
            <a:endParaRPr lang="en-US" dirty="0">
              <a:solidFill>
                <a:prstClr val="black">
                  <a:tint val="75000"/>
                </a:prstClr>
              </a:solidFill>
            </a:endParaRPr>
          </a:p>
        </p:txBody>
      </p:sp>
      <p:pic>
        <p:nvPicPr>
          <p:cNvPr id="50180" name="Picture 2"/>
          <p:cNvPicPr>
            <a:picLocks noChangeAspect="1" noChangeArrowheads="1"/>
          </p:cNvPicPr>
          <p:nvPr/>
        </p:nvPicPr>
        <p:blipFill>
          <a:blip r:embed="rId3" cstate="print"/>
          <a:srcRect/>
          <a:stretch>
            <a:fillRect/>
          </a:stretch>
        </p:blipFill>
        <p:spPr bwMode="auto">
          <a:xfrm>
            <a:off x="2117" y="838200"/>
            <a:ext cx="12189883" cy="5524500"/>
          </a:xfrm>
          <a:prstGeom prst="rect">
            <a:avLst/>
          </a:prstGeom>
          <a:noFill/>
          <a:ln w="9525">
            <a:noFill/>
            <a:round/>
            <a:headEnd/>
            <a:tailEnd/>
          </a:ln>
        </p:spPr>
      </p:pic>
    </p:spTree>
    <p:extLst>
      <p:ext uri="{BB962C8B-B14F-4D97-AF65-F5344CB8AC3E}">
        <p14:creationId xmlns:p14="http://schemas.microsoft.com/office/powerpoint/2010/main" val="1839469820"/>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0" y="274638"/>
            <a:ext cx="12192000" cy="1143000"/>
          </a:xfrm>
        </p:spPr>
        <p:txBody>
          <a:bodyPr>
            <a:normAutofit/>
          </a:bodyPr>
          <a:lstStyle/>
          <a:p>
            <a:r>
              <a:rPr lang="en-US" dirty="0"/>
              <a:t>Topology Aware Mapping of Objects</a:t>
            </a:r>
          </a:p>
        </p:txBody>
      </p:sp>
      <p:pic>
        <p:nvPicPr>
          <p:cNvPr id="51203" name="Content Placeholder 3" descr="mapping2.png"/>
          <p:cNvPicPr>
            <a:picLocks noGrp="1" noChangeAspect="1"/>
          </p:cNvPicPr>
          <p:nvPr>
            <p:ph idx="1"/>
          </p:nvPr>
        </p:nvPicPr>
        <p:blipFill>
          <a:blip r:embed="rId3" cstate="print"/>
          <a:stretch>
            <a:fillRect/>
          </a:stretch>
        </p:blipFill>
        <p:spPr>
          <a:xfrm>
            <a:off x="3120599" y="1600201"/>
            <a:ext cx="5950803" cy="4525963"/>
          </a:xfrm>
        </p:spPr>
      </p:pic>
      <p:sp>
        <p:nvSpPr>
          <p:cNvPr id="51206" name="Footer Placeholder 5"/>
          <p:cNvSpPr>
            <a:spLocks noGrp="1"/>
          </p:cNvSpPr>
          <p:nvPr>
            <p:ph type="ftr" sz="quarter" idx="11"/>
          </p:nvPr>
        </p:nvSpPr>
        <p:spPr/>
        <p:txBody>
          <a:bodyPr/>
          <a:lstStyle/>
          <a:p>
            <a:r>
              <a:rPr lang="en-US">
                <a:solidFill>
                  <a:srgbClr val="575F6D">
                    <a:lumMod val="40000"/>
                    <a:lumOff val="60000"/>
                  </a:srgbClr>
                </a:solidFill>
              </a:rPr>
              <a:t>Charm++ Tutorial</a:t>
            </a:r>
            <a:endParaRPr lang="en-US" dirty="0">
              <a:solidFill>
                <a:srgbClr val="575F6D">
                  <a:lumMod val="40000"/>
                  <a:lumOff val="60000"/>
                </a:srgbClr>
              </a:solidFill>
            </a:endParaRPr>
          </a:p>
        </p:txBody>
      </p:sp>
      <p:sp>
        <p:nvSpPr>
          <p:cNvPr id="8" name="Slide Number Placeholder 7"/>
          <p:cNvSpPr>
            <a:spLocks noGrp="1"/>
          </p:cNvSpPr>
          <p:nvPr>
            <p:ph type="sldNum" sz="quarter" idx="12"/>
          </p:nvPr>
        </p:nvSpPr>
        <p:spPr/>
        <p:txBody>
          <a:bodyPr/>
          <a:lstStyle/>
          <a:p>
            <a:fld id="{3EF9F3CA-D42A-4F16-9502-7E916E4DA7FE}" type="slidenum">
              <a:rPr lang="en-US" smtClean="0">
                <a:solidFill>
                  <a:prstClr val="black">
                    <a:tint val="75000"/>
                  </a:prstClr>
                </a:solidFill>
              </a:rPr>
              <a:pPr/>
              <a:t>44</a:t>
            </a:fld>
            <a:endParaRPr lang="en-US" dirty="0">
              <a:solidFill>
                <a:prstClr val="black">
                  <a:tint val="75000"/>
                </a:prstClr>
              </a:solidFill>
            </a:endParaRPr>
          </a:p>
        </p:txBody>
      </p:sp>
    </p:spTree>
    <p:extLst>
      <p:ext uri="{BB962C8B-B14F-4D97-AF65-F5344CB8AC3E}">
        <p14:creationId xmlns:p14="http://schemas.microsoft.com/office/powerpoint/2010/main" val="49884529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09600" y="274638"/>
            <a:ext cx="10972800" cy="1630362"/>
          </a:xfrm>
        </p:spPr>
        <p:txBody>
          <a:bodyPr>
            <a:noAutofit/>
          </a:bodyPr>
          <a:lstStyle/>
          <a:p>
            <a:r>
              <a:rPr lang="en-US" sz="3200" dirty="0"/>
              <a:t>Improvements by topological aware mapping of computation to processors</a:t>
            </a:r>
          </a:p>
        </p:txBody>
      </p:sp>
      <p:pic>
        <p:nvPicPr>
          <p:cNvPr id="52229" name="Picture 5" descr="w256Topo8kvn2scaled"/>
          <p:cNvPicPr>
            <a:picLocks noGrp="1" noChangeAspect="1" noChangeArrowheads="1"/>
          </p:cNvPicPr>
          <p:nvPr>
            <p:ph sz="half" idx="1"/>
          </p:nvPr>
        </p:nvPicPr>
        <p:blipFill>
          <a:blip r:embed="rId2" cstate="print"/>
          <a:stretch>
            <a:fillRect/>
          </a:stretch>
        </p:blipFill>
        <p:spPr>
          <a:xfrm>
            <a:off x="7518401" y="122238"/>
            <a:ext cx="6223404" cy="6126163"/>
          </a:xfrm>
        </p:spPr>
      </p:pic>
      <p:pic>
        <p:nvPicPr>
          <p:cNvPr id="52227" name="Picture 3" descr="w256notopo8kvn"/>
          <p:cNvPicPr>
            <a:picLocks noGrp="1" noChangeAspect="1" noChangeArrowheads="1"/>
          </p:cNvPicPr>
          <p:nvPr>
            <p:ph sz="half" idx="2"/>
          </p:nvPr>
        </p:nvPicPr>
        <p:blipFill>
          <a:blip r:embed="rId3" cstate="print"/>
          <a:stretch>
            <a:fillRect/>
          </a:stretch>
        </p:blipFill>
        <p:spPr>
          <a:xfrm>
            <a:off x="609600" y="457200"/>
            <a:ext cx="6192763" cy="6096000"/>
          </a:xfrm>
        </p:spPr>
      </p:pic>
      <p:sp>
        <p:nvSpPr>
          <p:cNvPr id="52232" name="Footer Placeholder 7"/>
          <p:cNvSpPr>
            <a:spLocks noGrp="1"/>
          </p:cNvSpPr>
          <p:nvPr>
            <p:ph type="ftr" sz="quarter" idx="11"/>
          </p:nvPr>
        </p:nvSpPr>
        <p:spPr/>
        <p:txBody>
          <a:bodyPr/>
          <a:lstStyle/>
          <a:p>
            <a:r>
              <a:rPr lang="en-US">
                <a:solidFill>
                  <a:srgbClr val="575F6D">
                    <a:lumMod val="40000"/>
                    <a:lumOff val="60000"/>
                  </a:srgbClr>
                </a:solidFill>
              </a:rPr>
              <a:t>Charm++ Tutorial</a:t>
            </a:r>
            <a:endParaRPr lang="en-US" dirty="0">
              <a:solidFill>
                <a:srgbClr val="575F6D">
                  <a:lumMod val="40000"/>
                  <a:lumOff val="60000"/>
                </a:srgbClr>
              </a:solidFill>
            </a:endParaRPr>
          </a:p>
        </p:txBody>
      </p:sp>
      <p:sp>
        <p:nvSpPr>
          <p:cNvPr id="10" name="Slide Number Placeholder 9"/>
          <p:cNvSpPr>
            <a:spLocks noGrp="1"/>
          </p:cNvSpPr>
          <p:nvPr>
            <p:ph type="sldNum" sz="quarter" idx="12"/>
          </p:nvPr>
        </p:nvSpPr>
        <p:spPr/>
        <p:txBody>
          <a:bodyPr/>
          <a:lstStyle/>
          <a:p>
            <a:fld id="{247C39AB-C319-403C-8545-69BA255C32C6}" type="slidenum">
              <a:rPr lang="en-US" smtClean="0">
                <a:solidFill>
                  <a:prstClr val="black">
                    <a:tint val="75000"/>
                  </a:prstClr>
                </a:solidFill>
              </a:rPr>
              <a:pPr/>
              <a:t>45</a:t>
            </a:fld>
            <a:endParaRPr lang="en-US" dirty="0">
              <a:solidFill>
                <a:prstClr val="black">
                  <a:tint val="75000"/>
                </a:prstClr>
              </a:solidFill>
            </a:endParaRPr>
          </a:p>
        </p:txBody>
      </p:sp>
      <p:sp>
        <p:nvSpPr>
          <p:cNvPr id="52228" name="Text Box 4"/>
          <p:cNvSpPr txBox="1">
            <a:spLocks noChangeArrowheads="1"/>
          </p:cNvSpPr>
          <p:nvPr/>
        </p:nvSpPr>
        <p:spPr bwMode="auto">
          <a:xfrm>
            <a:off x="203200" y="5334001"/>
            <a:ext cx="11684000" cy="923330"/>
          </a:xfrm>
          <a:prstGeom prst="rect">
            <a:avLst/>
          </a:prstGeom>
          <a:noFill/>
          <a:ln w="9525">
            <a:noFill/>
            <a:miter lim="800000"/>
            <a:headEnd/>
            <a:tailEnd/>
          </a:ln>
        </p:spPr>
        <p:txBody>
          <a:bodyPr wrap="square">
            <a:spAutoFit/>
          </a:bodyPr>
          <a:lstStyle/>
          <a:p>
            <a:pPr defTabSz="914400" fontAlgn="base">
              <a:spcBef>
                <a:spcPct val="0"/>
              </a:spcBef>
              <a:spcAft>
                <a:spcPct val="0"/>
              </a:spcAft>
            </a:pPr>
            <a:r>
              <a:rPr lang="en-US" dirty="0">
                <a:solidFill>
                  <a:srgbClr val="F5CD2D">
                    <a:lumMod val="50000"/>
                  </a:srgbClr>
                </a:solidFill>
                <a:latin typeface="Times New Roman" pitchFamily="18" charset="0"/>
              </a:rPr>
              <a:t>The simulation of the left panel, maps computational work to processors taking the network connectivity into account while the right panel simulation does not. The “black’’ or idle time processors spent waiting for computational work to arrive on processors is significantly reduced at left. (256waters, 70R, on BG/L 4096 cores)</a:t>
            </a:r>
          </a:p>
        </p:txBody>
      </p:sp>
      <p:sp>
        <p:nvSpPr>
          <p:cNvPr id="2" name="TextBox 1"/>
          <p:cNvSpPr txBox="1"/>
          <p:nvPr/>
        </p:nvSpPr>
        <p:spPr>
          <a:xfrm>
            <a:off x="203200" y="4267201"/>
            <a:ext cx="11319933" cy="830997"/>
          </a:xfrm>
          <a:prstGeom prst="rect">
            <a:avLst/>
          </a:prstGeom>
          <a:blipFill rotWithShape="1">
            <a:blip r:embed="rId4"/>
            <a:tile tx="0" ty="0" sx="100000" sy="100000" flip="none" algn="tl"/>
          </a:blipFill>
        </p:spPr>
        <p:txBody>
          <a:bodyPr wrap="square" rtlCol="0">
            <a:spAutoFit/>
          </a:bodyPr>
          <a:lstStyle/>
          <a:p>
            <a:pPr defTabSz="914400" fontAlgn="base">
              <a:spcBef>
                <a:spcPct val="0"/>
              </a:spcBef>
              <a:spcAft>
                <a:spcPct val="0"/>
              </a:spcAft>
            </a:pPr>
            <a:r>
              <a:rPr lang="en-US" sz="2400" dirty="0" err="1">
                <a:solidFill>
                  <a:srgbClr val="FFF39D">
                    <a:lumMod val="75000"/>
                  </a:srgbClr>
                </a:solidFill>
                <a:latin typeface="Times New Roman" pitchFamily="18" charset="0"/>
              </a:rPr>
              <a:t>Punchline</a:t>
            </a:r>
            <a:r>
              <a:rPr lang="en-US" sz="2400" dirty="0">
                <a:solidFill>
                  <a:srgbClr val="FFF39D">
                    <a:lumMod val="75000"/>
                  </a:srgbClr>
                </a:solidFill>
                <a:latin typeface="Times New Roman" pitchFamily="18" charset="0"/>
              </a:rPr>
              <a:t>: </a:t>
            </a:r>
            <a:r>
              <a:rPr lang="en-US" sz="2400" dirty="0" err="1">
                <a:solidFill>
                  <a:srgbClr val="FFF39D">
                    <a:lumMod val="75000"/>
                  </a:srgbClr>
                </a:solidFill>
                <a:latin typeface="Times New Roman" pitchFamily="18" charset="0"/>
              </a:rPr>
              <a:t>Overdecomposition</a:t>
            </a:r>
            <a:r>
              <a:rPr lang="en-US" sz="2400" dirty="0">
                <a:solidFill>
                  <a:srgbClr val="FFF39D">
                    <a:lumMod val="75000"/>
                  </a:srgbClr>
                </a:solidFill>
                <a:latin typeface="Times New Roman" pitchFamily="18" charset="0"/>
              </a:rPr>
              <a:t> into </a:t>
            </a:r>
            <a:r>
              <a:rPr lang="en-US" sz="2400" dirty="0" err="1">
                <a:solidFill>
                  <a:srgbClr val="FFF39D">
                    <a:lumMod val="75000"/>
                  </a:srgbClr>
                </a:solidFill>
                <a:latin typeface="Times New Roman" pitchFamily="18" charset="0"/>
              </a:rPr>
              <a:t>Migratable</a:t>
            </a:r>
            <a:r>
              <a:rPr lang="en-US" sz="2400" dirty="0">
                <a:solidFill>
                  <a:srgbClr val="FFF39D">
                    <a:lumMod val="75000"/>
                  </a:srgbClr>
                </a:solidFill>
                <a:latin typeface="Times New Roman" pitchFamily="18" charset="0"/>
              </a:rPr>
              <a:t> Objects created the degree of freedom needed for flexible mapping </a:t>
            </a:r>
          </a:p>
        </p:txBody>
      </p:sp>
    </p:spTree>
    <p:extLst>
      <p:ext uri="{BB962C8B-B14F-4D97-AF65-F5344CB8AC3E}">
        <p14:creationId xmlns:p14="http://schemas.microsoft.com/office/powerpoint/2010/main" val="860783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err="1"/>
              <a:t>OpenAtom</a:t>
            </a:r>
            <a:r>
              <a:rPr lang="en-US" dirty="0"/>
              <a:t> Performance Sampler</a:t>
            </a:r>
          </a:p>
        </p:txBody>
      </p:sp>
      <p:sp>
        <p:nvSpPr>
          <p:cNvPr id="6" name="Footer Placeholder 5"/>
          <p:cNvSpPr>
            <a:spLocks noGrp="1"/>
          </p:cNvSpPr>
          <p:nvPr>
            <p:ph type="ftr" sz="quarter" idx="11"/>
          </p:nvPr>
        </p:nvSpPr>
        <p:spPr/>
        <p:txBody>
          <a:bodyPr/>
          <a:lstStyle/>
          <a:p>
            <a:pPr>
              <a:defRPr/>
            </a:pPr>
            <a:r>
              <a:rPr lang="en-US">
                <a:solidFill>
                  <a:srgbClr val="575F6D">
                    <a:lumMod val="40000"/>
                    <a:lumOff val="60000"/>
                  </a:srgbClr>
                </a:solidFill>
              </a:rPr>
              <a:t>Charm++ Tutorial</a:t>
            </a:r>
            <a:endParaRPr lang="en-US" dirty="0">
              <a:solidFill>
                <a:srgbClr val="575F6D">
                  <a:lumMod val="40000"/>
                  <a:lumOff val="60000"/>
                </a:srgbClr>
              </a:solidFill>
            </a:endParaRPr>
          </a:p>
        </p:txBody>
      </p:sp>
      <p:sp>
        <p:nvSpPr>
          <p:cNvPr id="7" name="Slide Number Placeholder 6"/>
          <p:cNvSpPr>
            <a:spLocks noGrp="1"/>
          </p:cNvSpPr>
          <p:nvPr>
            <p:ph type="sldNum" sz="quarter" idx="12"/>
          </p:nvPr>
        </p:nvSpPr>
        <p:spPr/>
        <p:txBody>
          <a:bodyPr/>
          <a:lstStyle/>
          <a:p>
            <a:pPr>
              <a:defRPr/>
            </a:pPr>
            <a:fld id="{247C39AB-C319-403C-8545-69BA255C32C6}" type="slidenum">
              <a:rPr lang="en-US" smtClean="0">
                <a:solidFill>
                  <a:prstClr val="black">
                    <a:tint val="75000"/>
                  </a:prstClr>
                </a:solidFill>
              </a:rPr>
              <a:pPr>
                <a:defRPr/>
              </a:pPr>
              <a:t>46</a:t>
            </a:fld>
            <a:endParaRPr lang="en-US" dirty="0">
              <a:solidFill>
                <a:prstClr val="black">
                  <a:tint val="75000"/>
                </a:prstClr>
              </a:solidFill>
            </a:endParaRPr>
          </a:p>
        </p:txBody>
      </p:sp>
      <p:pic>
        <p:nvPicPr>
          <p:cNvPr id="14" name="Picture 13" descr="leancp.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54401" y="1981200"/>
            <a:ext cx="7982857" cy="4191000"/>
          </a:xfrm>
          <a:prstGeom prst="rect">
            <a:avLst/>
          </a:prstGeom>
        </p:spPr>
      </p:pic>
      <p:sp>
        <p:nvSpPr>
          <p:cNvPr id="15" name="TextBox 14"/>
          <p:cNvSpPr txBox="1"/>
          <p:nvPr/>
        </p:nvSpPr>
        <p:spPr>
          <a:xfrm>
            <a:off x="914400" y="1524000"/>
            <a:ext cx="4876800" cy="1200328"/>
          </a:xfrm>
          <a:prstGeom prst="rect">
            <a:avLst/>
          </a:prstGeom>
          <a:noFill/>
        </p:spPr>
        <p:txBody>
          <a:bodyPr wrap="square" rtlCol="0">
            <a:spAutoFit/>
          </a:bodyPr>
          <a:lstStyle/>
          <a:p>
            <a:pPr defTabSz="914400" fontAlgn="base">
              <a:spcBef>
                <a:spcPct val="0"/>
              </a:spcBef>
              <a:spcAft>
                <a:spcPct val="0"/>
              </a:spcAft>
            </a:pPr>
            <a:r>
              <a:rPr lang="en-US" sz="2400" dirty="0">
                <a:solidFill>
                  <a:prstClr val="black"/>
                </a:solidFill>
                <a:latin typeface="Times New Roman" pitchFamily="18" charset="0"/>
              </a:rPr>
              <a:t>Ongoing work on: </a:t>
            </a:r>
          </a:p>
          <a:p>
            <a:pPr defTabSz="914400" fontAlgn="base">
              <a:spcBef>
                <a:spcPct val="0"/>
              </a:spcBef>
              <a:spcAft>
                <a:spcPct val="0"/>
              </a:spcAft>
            </a:pPr>
            <a:r>
              <a:rPr lang="en-US" sz="2400" dirty="0">
                <a:solidFill>
                  <a:prstClr val="black"/>
                </a:solidFill>
                <a:latin typeface="Times New Roman" pitchFamily="18" charset="0"/>
              </a:rPr>
              <a:t>K-points</a:t>
            </a:r>
          </a:p>
          <a:p>
            <a:pPr defTabSz="914400" fontAlgn="base">
              <a:spcBef>
                <a:spcPct val="0"/>
              </a:spcBef>
              <a:spcAft>
                <a:spcPct val="0"/>
              </a:spcAft>
            </a:pPr>
            <a:endParaRPr lang="en-US" sz="2400" dirty="0">
              <a:solidFill>
                <a:prstClr val="black"/>
              </a:solidFill>
              <a:latin typeface="Times New Roman" pitchFamily="18" charset="0"/>
            </a:endParaRPr>
          </a:p>
        </p:txBody>
      </p:sp>
    </p:spTree>
    <p:extLst>
      <p:ext uri="{BB962C8B-B14F-4D97-AF65-F5344CB8AC3E}">
        <p14:creationId xmlns:p14="http://schemas.microsoft.com/office/powerpoint/2010/main" val="57060658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143000"/>
          </a:xfrm>
        </p:spPr>
        <p:txBody>
          <a:bodyPr>
            <a:noAutofit/>
          </a:bodyPr>
          <a:lstStyle/>
          <a:p>
            <a:r>
              <a:rPr lang="en-US" sz="3600" b="1" dirty="0"/>
              <a:t>Impact of mapping </a:t>
            </a:r>
            <a:r>
              <a:rPr lang="en-US" sz="3600" b="1"/>
              <a:t>on Blue Waters</a:t>
            </a:r>
            <a:r>
              <a:rPr lang="en-US" sz="3600" b="1" dirty="0"/>
              <a:t>: up to 32% improvement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000" y="1066800"/>
            <a:ext cx="11413067" cy="5135880"/>
          </a:xfrm>
        </p:spPr>
      </p:pic>
      <p:sp>
        <p:nvSpPr>
          <p:cNvPr id="5" name="Slide Number Placeholder 4"/>
          <p:cNvSpPr>
            <a:spLocks noGrp="1"/>
          </p:cNvSpPr>
          <p:nvPr>
            <p:ph type="sldNum" sz="quarter" idx="12"/>
          </p:nvPr>
        </p:nvSpPr>
        <p:spPr/>
        <p:txBody>
          <a:bodyPr/>
          <a:lstStyle/>
          <a:p>
            <a:fld id="{761E1D96-60AF-334E-A2EE-0A4E21EB8E04}" type="slidenum">
              <a:rPr lang="en-US" smtClean="0">
                <a:solidFill>
                  <a:prstClr val="black">
                    <a:tint val="75000"/>
                  </a:prstClr>
                </a:solidFill>
                <a:latin typeface="Calibri"/>
              </a:rPr>
              <a:pPr/>
              <a:t>47</a:t>
            </a:fld>
            <a:endParaRPr lang="en-US">
              <a:solidFill>
                <a:prstClr val="black">
                  <a:tint val="75000"/>
                </a:prstClr>
              </a:solidFill>
              <a:latin typeface="Calibri"/>
            </a:endParaRPr>
          </a:p>
        </p:txBody>
      </p:sp>
      <p:sp>
        <p:nvSpPr>
          <p:cNvPr id="3" name="Footer Placeholder 2">
            <a:extLst>
              <a:ext uri="{FF2B5EF4-FFF2-40B4-BE49-F238E27FC236}">
                <a16:creationId xmlns:a16="http://schemas.microsoft.com/office/drawing/2014/main" id="{17E4E434-516E-6F71-300E-3B0741025D59}"/>
              </a:ext>
            </a:extLst>
          </p:cNvPr>
          <p:cNvSpPr>
            <a:spLocks noGrp="1"/>
          </p:cNvSpPr>
          <p:nvPr>
            <p:ph type="ftr" sz="quarter" idx="11"/>
          </p:nvPr>
        </p:nvSpPr>
        <p:spPr/>
        <p:txBody>
          <a:bodyPr/>
          <a:lstStyle/>
          <a:p>
            <a:r>
              <a:rPr lang="it-IT"/>
              <a:t>Charm++ Tutorial</a:t>
            </a:r>
            <a:endParaRPr lang="en-US"/>
          </a:p>
        </p:txBody>
      </p:sp>
    </p:spTree>
    <p:extLst>
      <p:ext uri="{BB962C8B-B14F-4D97-AF65-F5344CB8AC3E}">
        <p14:creationId xmlns:p14="http://schemas.microsoft.com/office/powerpoint/2010/main" val="2973843763"/>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70846353"/>
              </p:ext>
            </p:extLst>
          </p:nvPr>
        </p:nvGraphicFramePr>
        <p:xfrm>
          <a:off x="914401" y="1143000"/>
          <a:ext cx="10813118" cy="3962400"/>
        </p:xfrm>
        <a:graphic>
          <a:graphicData uri="http://schemas.openxmlformats.org/drawingml/2006/table">
            <a:tbl>
              <a:tblPr firstRow="1" bandRow="1">
                <a:tableStyleId>{F5AB1C69-6EDB-4FF4-983F-18BD219EF322}</a:tableStyleId>
              </a:tblPr>
              <a:tblGrid>
                <a:gridCol w="3521497">
                  <a:extLst>
                    <a:ext uri="{9D8B030D-6E8A-4147-A177-3AD203B41FA5}">
                      <a16:colId xmlns:a16="http://schemas.microsoft.com/office/drawing/2014/main" val="20000"/>
                    </a:ext>
                  </a:extLst>
                </a:gridCol>
                <a:gridCol w="3236701">
                  <a:extLst>
                    <a:ext uri="{9D8B030D-6E8A-4147-A177-3AD203B41FA5}">
                      <a16:colId xmlns:a16="http://schemas.microsoft.com/office/drawing/2014/main" val="20001"/>
                    </a:ext>
                  </a:extLst>
                </a:gridCol>
                <a:gridCol w="2277879">
                  <a:extLst>
                    <a:ext uri="{9D8B030D-6E8A-4147-A177-3AD203B41FA5}">
                      <a16:colId xmlns:a16="http://schemas.microsoft.com/office/drawing/2014/main" val="20002"/>
                    </a:ext>
                  </a:extLst>
                </a:gridCol>
                <a:gridCol w="1777041">
                  <a:extLst>
                    <a:ext uri="{9D8B030D-6E8A-4147-A177-3AD203B41FA5}">
                      <a16:colId xmlns:a16="http://schemas.microsoft.com/office/drawing/2014/main" val="20003"/>
                    </a:ext>
                  </a:extLst>
                </a:gridCol>
              </a:tblGrid>
              <a:tr h="271187">
                <a:tc>
                  <a:txBody>
                    <a:bodyPr/>
                    <a:lstStyle/>
                    <a:p>
                      <a:pPr algn="ctr"/>
                      <a:r>
                        <a:rPr lang="en-US" sz="1600" dirty="0"/>
                        <a:t>Mini-App</a:t>
                      </a:r>
                    </a:p>
                  </a:txBody>
                  <a:tcPr marL="121920" marR="121920"/>
                </a:tc>
                <a:tc>
                  <a:txBody>
                    <a:bodyPr/>
                    <a:lstStyle/>
                    <a:p>
                      <a:pPr algn="ctr"/>
                      <a:r>
                        <a:rPr lang="en-US" sz="1600" dirty="0"/>
                        <a:t>Features</a:t>
                      </a:r>
                    </a:p>
                  </a:txBody>
                  <a:tcPr marL="121920" marR="121920"/>
                </a:tc>
                <a:tc>
                  <a:txBody>
                    <a:bodyPr/>
                    <a:lstStyle/>
                    <a:p>
                      <a:pPr algn="ctr"/>
                      <a:r>
                        <a:rPr lang="en-US" sz="1600" dirty="0"/>
                        <a:t>Machine</a:t>
                      </a:r>
                    </a:p>
                  </a:txBody>
                  <a:tcPr marL="121920" marR="121920"/>
                </a:tc>
                <a:tc>
                  <a:txBody>
                    <a:bodyPr/>
                    <a:lstStyle/>
                    <a:p>
                      <a:pPr algn="ctr"/>
                      <a:r>
                        <a:rPr lang="en-US" sz="1600" dirty="0"/>
                        <a:t>Max cores</a:t>
                      </a:r>
                    </a:p>
                  </a:txBody>
                  <a:tcPr marL="121920" marR="121920"/>
                </a:tc>
                <a:extLst>
                  <a:ext uri="{0D108BD9-81ED-4DB2-BD59-A6C34878D82A}">
                    <a16:rowId xmlns:a16="http://schemas.microsoft.com/office/drawing/2014/main" val="10000"/>
                  </a:ext>
                </a:extLst>
              </a:tr>
              <a:tr h="48813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t>AMR</a:t>
                      </a:r>
                    </a:p>
                  </a:txBody>
                  <a:tcPr marL="121920" marR="12192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err="1"/>
                        <a:t>Overdecomposition</a:t>
                      </a:r>
                      <a:r>
                        <a:rPr lang="en-US" sz="1600" dirty="0"/>
                        <a:t>, Custom array index,</a:t>
                      </a:r>
                      <a:r>
                        <a:rPr lang="en-US" sz="1600" baseline="0" dirty="0"/>
                        <a:t> </a:t>
                      </a:r>
                      <a:r>
                        <a:rPr lang="en-US" sz="1600" dirty="0"/>
                        <a:t>Message priorities, Load Balancing, Checkpoint restart</a:t>
                      </a:r>
                    </a:p>
                  </a:txBody>
                  <a:tcPr marL="121920" marR="121920"/>
                </a:tc>
                <a:tc>
                  <a:txBody>
                    <a:bodyPr/>
                    <a:lstStyle/>
                    <a:p>
                      <a:pPr algn="ctr"/>
                      <a:r>
                        <a:rPr lang="en-US" sz="1600" dirty="0"/>
                        <a:t>BG/Q</a:t>
                      </a:r>
                    </a:p>
                  </a:txBody>
                  <a:tcPr marL="121920" marR="121920"/>
                </a:tc>
                <a:tc>
                  <a:txBody>
                    <a:bodyPr/>
                    <a:lstStyle/>
                    <a:p>
                      <a:pPr algn="ctr"/>
                      <a:r>
                        <a:rPr lang="en-US" sz="1600" dirty="0"/>
                        <a:t>131,072</a:t>
                      </a:r>
                    </a:p>
                  </a:txBody>
                  <a:tcPr marL="121920" marR="121920"/>
                </a:tc>
                <a:extLst>
                  <a:ext uri="{0D108BD9-81ED-4DB2-BD59-A6C34878D82A}">
                    <a16:rowId xmlns:a16="http://schemas.microsoft.com/office/drawing/2014/main" val="10001"/>
                  </a:ext>
                </a:extLst>
              </a:tr>
              <a:tr h="488135">
                <a:tc>
                  <a:txBody>
                    <a:bodyPr/>
                    <a:lstStyle/>
                    <a:p>
                      <a:pPr algn="ctr"/>
                      <a:r>
                        <a:rPr lang="en-US" sz="1600" dirty="0" err="1"/>
                        <a:t>LeanMD</a:t>
                      </a:r>
                      <a:endParaRPr lang="en-US" sz="1600" dirty="0"/>
                    </a:p>
                  </a:txBody>
                  <a:tcPr marL="121920" marR="12192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err="1"/>
                        <a:t>Overdecomposition</a:t>
                      </a:r>
                      <a:r>
                        <a:rPr lang="en-US" sz="1600" dirty="0"/>
                        <a:t>, Load Balancing, Checkpoint restart, Power awareness</a:t>
                      </a:r>
                    </a:p>
                  </a:txBody>
                  <a:tcPr marL="121920" marR="121920"/>
                </a:tc>
                <a:tc>
                  <a:txBody>
                    <a:bodyPr/>
                    <a:lstStyle/>
                    <a:p>
                      <a:pPr algn="ctr"/>
                      <a:r>
                        <a:rPr lang="en-US" sz="1600" dirty="0"/>
                        <a:t>BG/P </a:t>
                      </a:r>
                    </a:p>
                    <a:p>
                      <a:pPr algn="ctr"/>
                      <a:r>
                        <a:rPr lang="en-US" sz="1600" dirty="0"/>
                        <a:t>BG/Q</a:t>
                      </a:r>
                    </a:p>
                  </a:txBody>
                  <a:tcPr marL="121920" marR="121920"/>
                </a:tc>
                <a:tc>
                  <a:txBody>
                    <a:bodyPr/>
                    <a:lstStyle/>
                    <a:p>
                      <a:pPr algn="ctr"/>
                      <a:r>
                        <a:rPr lang="en-US" sz="1600" dirty="0"/>
                        <a:t>131,072</a:t>
                      </a:r>
                    </a:p>
                    <a:p>
                      <a:pPr algn="ctr"/>
                      <a:r>
                        <a:rPr lang="en-US" sz="1600" dirty="0"/>
                        <a:t>32,768</a:t>
                      </a:r>
                    </a:p>
                    <a:p>
                      <a:pPr algn="ctr"/>
                      <a:endParaRPr lang="en-US" sz="1600" dirty="0"/>
                    </a:p>
                  </a:txBody>
                  <a:tcPr marL="121920" marR="121920"/>
                </a:tc>
                <a:extLst>
                  <a:ext uri="{0D108BD9-81ED-4DB2-BD59-A6C34878D82A}">
                    <a16:rowId xmlns:a16="http://schemas.microsoft.com/office/drawing/2014/main" val="10002"/>
                  </a:ext>
                </a:extLst>
              </a:tr>
              <a:tr h="488135">
                <a:tc>
                  <a:txBody>
                    <a:bodyPr/>
                    <a:lstStyle/>
                    <a:p>
                      <a:pPr algn="ctr"/>
                      <a:r>
                        <a:rPr lang="en-US" sz="1600" dirty="0"/>
                        <a:t>Barnes-Hut</a:t>
                      </a:r>
                    </a:p>
                    <a:p>
                      <a:pPr algn="ctr"/>
                      <a:r>
                        <a:rPr lang="en-US" sz="1600" dirty="0"/>
                        <a:t>(n-body)</a:t>
                      </a:r>
                    </a:p>
                  </a:txBody>
                  <a:tcPr marL="121920" marR="121920"/>
                </a:tc>
                <a:tc>
                  <a:txBody>
                    <a:bodyPr/>
                    <a:lstStyle/>
                    <a:p>
                      <a:pPr algn="ctr"/>
                      <a:r>
                        <a:rPr lang="en-US" sz="1600" dirty="0" err="1"/>
                        <a:t>Overdecomposition</a:t>
                      </a:r>
                      <a:r>
                        <a:rPr lang="en-US" sz="1600" dirty="0"/>
                        <a:t>, Message priorities, Load Balancing</a:t>
                      </a:r>
                    </a:p>
                  </a:txBody>
                  <a:tcPr marL="121920" marR="121920"/>
                </a:tc>
                <a:tc>
                  <a:txBody>
                    <a:bodyPr/>
                    <a:lstStyle/>
                    <a:p>
                      <a:pPr algn="ctr"/>
                      <a:r>
                        <a:rPr lang="en-US" sz="1600" dirty="0"/>
                        <a:t>Blue Waters</a:t>
                      </a:r>
                    </a:p>
                  </a:txBody>
                  <a:tcPr marL="121920" marR="121920"/>
                </a:tc>
                <a:tc>
                  <a:txBody>
                    <a:bodyPr/>
                    <a:lstStyle/>
                    <a:p>
                      <a:pPr algn="ctr"/>
                      <a:r>
                        <a:rPr lang="en-US" sz="1600" dirty="0"/>
                        <a:t>16,384</a:t>
                      </a:r>
                    </a:p>
                  </a:txBody>
                  <a:tcPr marL="121920" marR="121920"/>
                </a:tc>
                <a:extLst>
                  <a:ext uri="{0D108BD9-81ED-4DB2-BD59-A6C34878D82A}">
                    <a16:rowId xmlns:a16="http://schemas.microsoft.com/office/drawing/2014/main" val="10003"/>
                  </a:ext>
                </a:extLst>
              </a:tr>
              <a:tr h="488135">
                <a:tc>
                  <a:txBody>
                    <a:bodyPr/>
                    <a:lstStyle/>
                    <a:p>
                      <a:pPr algn="ctr"/>
                      <a:r>
                        <a:rPr lang="en-US" sz="1600" dirty="0"/>
                        <a:t>LULESH 2.02</a:t>
                      </a:r>
                    </a:p>
                  </a:txBody>
                  <a:tcPr marL="121920" marR="121920"/>
                </a:tc>
                <a:tc>
                  <a:txBody>
                    <a:bodyPr/>
                    <a:lstStyle/>
                    <a:p>
                      <a:pPr algn="ctr"/>
                      <a:r>
                        <a:rPr lang="en-US" sz="1600" dirty="0"/>
                        <a:t>AMPI, Over-decomposition, Load Balancing</a:t>
                      </a:r>
                    </a:p>
                  </a:txBody>
                  <a:tcPr marL="121920" marR="121920"/>
                </a:tc>
                <a:tc>
                  <a:txBody>
                    <a:bodyPr/>
                    <a:lstStyle/>
                    <a:p>
                      <a:pPr algn="ctr"/>
                      <a:r>
                        <a:rPr lang="en-US" sz="1600" dirty="0"/>
                        <a:t>Hopper</a:t>
                      </a:r>
                    </a:p>
                  </a:txBody>
                  <a:tcPr marL="121920" marR="121920"/>
                </a:tc>
                <a:tc>
                  <a:txBody>
                    <a:bodyPr/>
                    <a:lstStyle/>
                    <a:p>
                      <a:pPr algn="ctr"/>
                      <a:r>
                        <a:rPr lang="en-US" sz="1600" dirty="0"/>
                        <a:t>8,000</a:t>
                      </a:r>
                    </a:p>
                  </a:txBody>
                  <a:tcPr marL="121920" marR="121920"/>
                </a:tc>
                <a:extLst>
                  <a:ext uri="{0D108BD9-81ED-4DB2-BD59-A6C34878D82A}">
                    <a16:rowId xmlns:a16="http://schemas.microsoft.com/office/drawing/2014/main" val="10004"/>
                  </a:ext>
                </a:extLst>
              </a:tr>
              <a:tr h="488135">
                <a:tc>
                  <a:txBody>
                    <a:bodyPr/>
                    <a:lstStyle/>
                    <a:p>
                      <a:pPr algn="ctr"/>
                      <a:r>
                        <a:rPr lang="en-US" sz="1600" dirty="0"/>
                        <a:t>PDES</a:t>
                      </a:r>
                    </a:p>
                  </a:txBody>
                  <a:tcPr marL="121920" marR="121920"/>
                </a:tc>
                <a:tc>
                  <a:txBody>
                    <a:bodyPr/>
                    <a:lstStyle/>
                    <a:p>
                      <a:pPr algn="ctr"/>
                      <a:r>
                        <a:rPr lang="en-US" sz="1600" dirty="0" err="1"/>
                        <a:t>Overdecomposition</a:t>
                      </a:r>
                      <a:r>
                        <a:rPr lang="en-US" sz="1600" dirty="0"/>
                        <a:t>,</a:t>
                      </a:r>
                      <a:r>
                        <a:rPr lang="en-US" sz="1600" baseline="0" dirty="0"/>
                        <a:t> Message priorities, TRAM</a:t>
                      </a:r>
                      <a:endParaRPr lang="en-US" sz="1600" dirty="0"/>
                    </a:p>
                  </a:txBody>
                  <a:tcPr marL="121920" marR="121920"/>
                </a:tc>
                <a:tc>
                  <a:txBody>
                    <a:bodyPr/>
                    <a:lstStyle/>
                    <a:p>
                      <a:pPr algn="ctr"/>
                      <a:r>
                        <a:rPr lang="en-US" sz="1600" dirty="0"/>
                        <a:t>Stampede</a:t>
                      </a:r>
                    </a:p>
                  </a:txBody>
                  <a:tcPr marL="121920" marR="121920"/>
                </a:tc>
                <a:tc>
                  <a:txBody>
                    <a:bodyPr/>
                    <a:lstStyle/>
                    <a:p>
                      <a:pPr algn="ctr"/>
                      <a:r>
                        <a:rPr lang="en-US" sz="1600" dirty="0"/>
                        <a:t>4,096</a:t>
                      </a:r>
                    </a:p>
                  </a:txBody>
                  <a:tcPr marL="121920" marR="121920"/>
                </a:tc>
                <a:extLst>
                  <a:ext uri="{0D108BD9-81ED-4DB2-BD59-A6C34878D82A}">
                    <a16:rowId xmlns:a16="http://schemas.microsoft.com/office/drawing/2014/main" val="10005"/>
                  </a:ext>
                </a:extLst>
              </a:tr>
            </a:tbl>
          </a:graphicData>
        </a:graphic>
      </p:graphicFrame>
      <p:sp>
        <p:nvSpPr>
          <p:cNvPr id="2" name="Title 1"/>
          <p:cNvSpPr>
            <a:spLocks noGrp="1"/>
          </p:cNvSpPr>
          <p:nvPr>
            <p:ph type="title"/>
          </p:nvPr>
        </p:nvSpPr>
        <p:spPr/>
        <p:txBody>
          <a:bodyPr/>
          <a:lstStyle/>
          <a:p>
            <a:r>
              <a:rPr lang="en-US" dirty="0" err="1"/>
              <a:t>MiniApps</a:t>
            </a:r>
            <a:endParaRPr lang="en-US" dirty="0"/>
          </a:p>
        </p:txBody>
      </p:sp>
      <p:sp>
        <p:nvSpPr>
          <p:cNvPr id="3" name="Footer Placeholder 2"/>
          <p:cNvSpPr>
            <a:spLocks noGrp="1"/>
          </p:cNvSpPr>
          <p:nvPr>
            <p:ph type="ftr" sz="quarter" idx="11"/>
          </p:nvPr>
        </p:nvSpPr>
        <p:spPr/>
        <p:txBody>
          <a:bodyPr/>
          <a:lstStyle/>
          <a:p>
            <a:pPr>
              <a:defRPr/>
            </a:pPr>
            <a:r>
              <a:rPr lang="en-US">
                <a:solidFill>
                  <a:srgbClr val="575F6D">
                    <a:lumMod val="40000"/>
                    <a:lumOff val="60000"/>
                  </a:srgbClr>
                </a:solidFill>
              </a:rPr>
              <a:t>Charm++ Tutorial</a:t>
            </a:r>
            <a:endParaRPr lang="en-US" dirty="0">
              <a:solidFill>
                <a:srgbClr val="575F6D">
                  <a:lumMod val="40000"/>
                  <a:lumOff val="60000"/>
                </a:srgbClr>
              </a:solidFill>
            </a:endParaRPr>
          </a:p>
        </p:txBody>
      </p:sp>
      <p:sp>
        <p:nvSpPr>
          <p:cNvPr id="5" name="Slide Number Placeholder 4"/>
          <p:cNvSpPr>
            <a:spLocks noGrp="1"/>
          </p:cNvSpPr>
          <p:nvPr>
            <p:ph type="sldNum" sz="quarter" idx="12"/>
          </p:nvPr>
        </p:nvSpPr>
        <p:spPr/>
        <p:txBody>
          <a:bodyPr/>
          <a:lstStyle/>
          <a:p>
            <a:pPr>
              <a:defRPr/>
            </a:pPr>
            <a:fld id="{AB45D6F5-C874-4283-99EA-D93D3B58E0B5}" type="slidenum">
              <a:rPr lang="en-US" smtClean="0">
                <a:solidFill>
                  <a:prstClr val="black">
                    <a:tint val="75000"/>
                  </a:prstClr>
                </a:solidFill>
              </a:rPr>
              <a:pPr>
                <a:defRPr/>
              </a:pPr>
              <a:t>48</a:t>
            </a:fld>
            <a:endParaRPr lang="en-US" dirty="0">
              <a:solidFill>
                <a:prstClr val="black">
                  <a:tint val="75000"/>
                </a:prstClr>
              </a:solidFill>
            </a:endParaRPr>
          </a:p>
        </p:txBody>
      </p:sp>
      <p:sp>
        <p:nvSpPr>
          <p:cNvPr id="6" name="TextBox 5"/>
          <p:cNvSpPr txBox="1"/>
          <p:nvPr/>
        </p:nvSpPr>
        <p:spPr>
          <a:xfrm>
            <a:off x="914400" y="795184"/>
            <a:ext cx="9280264" cy="369332"/>
          </a:xfrm>
          <a:prstGeom prst="rect">
            <a:avLst/>
          </a:prstGeom>
          <a:solidFill>
            <a:schemeClr val="accent1">
              <a:lumMod val="40000"/>
              <a:lumOff val="60000"/>
            </a:schemeClr>
          </a:solidFill>
        </p:spPr>
        <p:txBody>
          <a:bodyPr wrap="square" rtlCol="0">
            <a:spAutoFit/>
          </a:bodyPr>
          <a:lstStyle/>
          <a:p>
            <a:r>
              <a:rPr lang="en-US" dirty="0"/>
              <a:t>Available at: http://</a:t>
            </a:r>
            <a:r>
              <a:rPr lang="en-US" dirty="0" err="1"/>
              <a:t>charmplusplus.org</a:t>
            </a:r>
            <a:r>
              <a:rPr lang="en-US" dirty="0"/>
              <a:t>/miniApps/</a:t>
            </a:r>
          </a:p>
        </p:txBody>
      </p:sp>
    </p:spTree>
    <p:extLst>
      <p:ext uri="{BB962C8B-B14F-4D97-AF65-F5344CB8AC3E}">
        <p14:creationId xmlns:p14="http://schemas.microsoft.com/office/powerpoint/2010/main" val="4050617983"/>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69419422"/>
              </p:ext>
            </p:extLst>
          </p:nvPr>
        </p:nvGraphicFramePr>
        <p:xfrm>
          <a:off x="1016001" y="2057401"/>
          <a:ext cx="10813118" cy="3872780"/>
        </p:xfrm>
        <a:graphic>
          <a:graphicData uri="http://schemas.openxmlformats.org/drawingml/2006/table">
            <a:tbl>
              <a:tblPr firstRow="1" bandRow="1">
                <a:tableStyleId>{F5AB1C69-6EDB-4FF4-983F-18BD219EF322}</a:tableStyleId>
              </a:tblPr>
              <a:tblGrid>
                <a:gridCol w="3521497">
                  <a:extLst>
                    <a:ext uri="{9D8B030D-6E8A-4147-A177-3AD203B41FA5}">
                      <a16:colId xmlns:a16="http://schemas.microsoft.com/office/drawing/2014/main" val="20000"/>
                    </a:ext>
                  </a:extLst>
                </a:gridCol>
                <a:gridCol w="3236701">
                  <a:extLst>
                    <a:ext uri="{9D8B030D-6E8A-4147-A177-3AD203B41FA5}">
                      <a16:colId xmlns:a16="http://schemas.microsoft.com/office/drawing/2014/main" val="20001"/>
                    </a:ext>
                  </a:extLst>
                </a:gridCol>
                <a:gridCol w="2277879">
                  <a:extLst>
                    <a:ext uri="{9D8B030D-6E8A-4147-A177-3AD203B41FA5}">
                      <a16:colId xmlns:a16="http://schemas.microsoft.com/office/drawing/2014/main" val="20002"/>
                    </a:ext>
                  </a:extLst>
                </a:gridCol>
                <a:gridCol w="1777041">
                  <a:extLst>
                    <a:ext uri="{9D8B030D-6E8A-4147-A177-3AD203B41FA5}">
                      <a16:colId xmlns:a16="http://schemas.microsoft.com/office/drawing/2014/main" val="20003"/>
                    </a:ext>
                  </a:extLst>
                </a:gridCol>
              </a:tblGrid>
              <a:tr h="271187">
                <a:tc>
                  <a:txBody>
                    <a:bodyPr/>
                    <a:lstStyle/>
                    <a:p>
                      <a:pPr algn="ctr"/>
                      <a:r>
                        <a:rPr lang="en-US" dirty="0"/>
                        <a:t>Mini-App</a:t>
                      </a:r>
                    </a:p>
                  </a:txBody>
                  <a:tcPr marL="121920" marR="121920"/>
                </a:tc>
                <a:tc>
                  <a:txBody>
                    <a:bodyPr/>
                    <a:lstStyle/>
                    <a:p>
                      <a:pPr algn="ctr"/>
                      <a:r>
                        <a:rPr lang="en-US" dirty="0"/>
                        <a:t>Features</a:t>
                      </a:r>
                    </a:p>
                  </a:txBody>
                  <a:tcPr marL="121920" marR="121920"/>
                </a:tc>
                <a:tc>
                  <a:txBody>
                    <a:bodyPr/>
                    <a:lstStyle/>
                    <a:p>
                      <a:pPr algn="ctr"/>
                      <a:r>
                        <a:rPr lang="en-US" dirty="0"/>
                        <a:t>Machine</a:t>
                      </a:r>
                    </a:p>
                  </a:txBody>
                  <a:tcPr marL="121920" marR="121920"/>
                </a:tc>
                <a:tc>
                  <a:txBody>
                    <a:bodyPr/>
                    <a:lstStyle/>
                    <a:p>
                      <a:pPr algn="ctr"/>
                      <a:r>
                        <a:rPr lang="en-US" dirty="0"/>
                        <a:t>Max cores</a:t>
                      </a:r>
                    </a:p>
                  </a:txBody>
                  <a:tcPr marL="121920" marR="121920"/>
                </a:tc>
                <a:extLst>
                  <a:ext uri="{0D108BD9-81ED-4DB2-BD59-A6C34878D82A}">
                    <a16:rowId xmlns:a16="http://schemas.microsoft.com/office/drawing/2014/main" val="10000"/>
                  </a:ext>
                </a:extLst>
              </a:tr>
              <a:tr h="48813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t>1D</a:t>
                      </a:r>
                      <a:r>
                        <a:rPr lang="en-US" baseline="0" dirty="0"/>
                        <a:t> FFT</a:t>
                      </a:r>
                      <a:endParaRPr lang="en-US" dirty="0"/>
                    </a:p>
                  </a:txBody>
                  <a:tcPr marL="121920" marR="12192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t>Interoperable</a:t>
                      </a:r>
                      <a:r>
                        <a:rPr lang="en-US" baseline="0" dirty="0"/>
                        <a:t> with MPI</a:t>
                      </a:r>
                      <a:endParaRPr lang="en-US" dirty="0"/>
                    </a:p>
                  </a:txBody>
                  <a:tcPr marL="121920" marR="121920"/>
                </a:tc>
                <a:tc>
                  <a:txBody>
                    <a:bodyPr/>
                    <a:lstStyle/>
                    <a:p>
                      <a:pPr algn="ctr"/>
                      <a:r>
                        <a:rPr lang="en-US" dirty="0"/>
                        <a:t>BG/P</a:t>
                      </a:r>
                    </a:p>
                    <a:p>
                      <a:pPr algn="ctr"/>
                      <a:r>
                        <a:rPr lang="en-US" dirty="0"/>
                        <a:t>BG/Q</a:t>
                      </a:r>
                    </a:p>
                  </a:txBody>
                  <a:tcPr marL="121920" marR="121920"/>
                </a:tc>
                <a:tc>
                  <a:txBody>
                    <a:bodyPr/>
                    <a:lstStyle/>
                    <a:p>
                      <a:pPr algn="ctr"/>
                      <a:r>
                        <a:rPr lang="en-US" dirty="0"/>
                        <a:t>65,536</a:t>
                      </a:r>
                    </a:p>
                    <a:p>
                      <a:pPr algn="ctr"/>
                      <a:r>
                        <a:rPr lang="en-US" dirty="0"/>
                        <a:t>16,384</a:t>
                      </a:r>
                    </a:p>
                  </a:txBody>
                  <a:tcPr marL="121920" marR="121920"/>
                </a:tc>
                <a:extLst>
                  <a:ext uri="{0D108BD9-81ED-4DB2-BD59-A6C34878D82A}">
                    <a16:rowId xmlns:a16="http://schemas.microsoft.com/office/drawing/2014/main" val="10001"/>
                  </a:ext>
                </a:extLst>
              </a:tr>
              <a:tr h="589970">
                <a:tc>
                  <a:txBody>
                    <a:bodyPr/>
                    <a:lstStyle/>
                    <a:p>
                      <a:pPr algn="ctr"/>
                      <a:r>
                        <a:rPr lang="en-US" dirty="0"/>
                        <a:t>Random Access</a:t>
                      </a:r>
                    </a:p>
                  </a:txBody>
                  <a:tcPr marL="121920" marR="12192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t>TRAM</a:t>
                      </a:r>
                    </a:p>
                  </a:txBody>
                  <a:tcPr marL="121920" marR="121920"/>
                </a:tc>
                <a:tc>
                  <a:txBody>
                    <a:bodyPr/>
                    <a:lstStyle/>
                    <a:p>
                      <a:pPr algn="ctr"/>
                      <a:r>
                        <a:rPr lang="en-US" dirty="0"/>
                        <a:t>BG/P </a:t>
                      </a:r>
                    </a:p>
                    <a:p>
                      <a:pPr algn="ctr"/>
                      <a:r>
                        <a:rPr lang="en-US" dirty="0"/>
                        <a:t>BG/Q</a:t>
                      </a:r>
                    </a:p>
                    <a:p>
                      <a:pPr algn="ctr"/>
                      <a:endParaRPr lang="en-US" dirty="0"/>
                    </a:p>
                  </a:txBody>
                  <a:tcPr marL="121920" marR="121920"/>
                </a:tc>
                <a:tc>
                  <a:txBody>
                    <a:bodyPr/>
                    <a:lstStyle/>
                    <a:p>
                      <a:pPr algn="ctr"/>
                      <a:r>
                        <a:rPr lang="en-US" dirty="0"/>
                        <a:t>131,072</a:t>
                      </a:r>
                    </a:p>
                    <a:p>
                      <a:pPr algn="ctr"/>
                      <a:r>
                        <a:rPr lang="en-US" dirty="0"/>
                        <a:t>16,384</a:t>
                      </a:r>
                    </a:p>
                  </a:txBody>
                  <a:tcPr marL="121920" marR="121920"/>
                </a:tc>
                <a:extLst>
                  <a:ext uri="{0D108BD9-81ED-4DB2-BD59-A6C34878D82A}">
                    <a16:rowId xmlns:a16="http://schemas.microsoft.com/office/drawing/2014/main" val="10002"/>
                  </a:ext>
                </a:extLst>
              </a:tr>
              <a:tr h="488135">
                <a:tc>
                  <a:txBody>
                    <a:bodyPr/>
                    <a:lstStyle/>
                    <a:p>
                      <a:pPr algn="ctr"/>
                      <a:r>
                        <a:rPr lang="en-US" dirty="0"/>
                        <a:t>Dense</a:t>
                      </a:r>
                      <a:r>
                        <a:rPr lang="en-US" baseline="0" dirty="0"/>
                        <a:t> LU</a:t>
                      </a:r>
                      <a:endParaRPr lang="en-US" dirty="0"/>
                    </a:p>
                  </a:txBody>
                  <a:tcPr marL="121920" marR="121920"/>
                </a:tc>
                <a:tc>
                  <a:txBody>
                    <a:bodyPr/>
                    <a:lstStyle/>
                    <a:p>
                      <a:pPr algn="ctr"/>
                      <a:r>
                        <a:rPr lang="en-US" dirty="0"/>
                        <a:t>SDAG</a:t>
                      </a:r>
                    </a:p>
                  </a:txBody>
                  <a:tcPr marL="121920" marR="121920"/>
                </a:tc>
                <a:tc>
                  <a:txBody>
                    <a:bodyPr/>
                    <a:lstStyle/>
                    <a:p>
                      <a:pPr algn="ctr"/>
                      <a:r>
                        <a:rPr lang="en-US" dirty="0"/>
                        <a:t>XT5</a:t>
                      </a:r>
                    </a:p>
                  </a:txBody>
                  <a:tcPr marL="121920" marR="121920"/>
                </a:tc>
                <a:tc>
                  <a:txBody>
                    <a:bodyPr/>
                    <a:lstStyle/>
                    <a:p>
                      <a:pPr algn="ctr"/>
                      <a:r>
                        <a:rPr lang="en-US" dirty="0"/>
                        <a:t>8,192</a:t>
                      </a:r>
                    </a:p>
                  </a:txBody>
                  <a:tcPr marL="121920" marR="121920"/>
                </a:tc>
                <a:extLst>
                  <a:ext uri="{0D108BD9-81ED-4DB2-BD59-A6C34878D82A}">
                    <a16:rowId xmlns:a16="http://schemas.microsoft.com/office/drawing/2014/main" val="10003"/>
                  </a:ext>
                </a:extLst>
              </a:tr>
              <a:tr h="488135">
                <a:tc>
                  <a:txBody>
                    <a:bodyPr/>
                    <a:lstStyle/>
                    <a:p>
                      <a:pPr algn="ctr"/>
                      <a:r>
                        <a:rPr lang="en-US" dirty="0"/>
                        <a:t>Sparse Triangular Solver</a:t>
                      </a:r>
                    </a:p>
                  </a:txBody>
                  <a:tcPr marL="121920" marR="121920"/>
                </a:tc>
                <a:tc>
                  <a:txBody>
                    <a:bodyPr/>
                    <a:lstStyle/>
                    <a:p>
                      <a:pPr algn="ctr"/>
                      <a:r>
                        <a:rPr lang="en-US" dirty="0"/>
                        <a:t>SDAG</a:t>
                      </a:r>
                    </a:p>
                  </a:txBody>
                  <a:tcPr marL="121920" marR="121920"/>
                </a:tc>
                <a:tc>
                  <a:txBody>
                    <a:bodyPr/>
                    <a:lstStyle/>
                    <a:p>
                      <a:pPr algn="ctr"/>
                      <a:r>
                        <a:rPr lang="en-US" dirty="0"/>
                        <a:t>BG/P</a:t>
                      </a:r>
                    </a:p>
                  </a:txBody>
                  <a:tcPr marL="121920" marR="121920"/>
                </a:tc>
                <a:tc>
                  <a:txBody>
                    <a:bodyPr/>
                    <a:lstStyle/>
                    <a:p>
                      <a:pPr algn="ctr"/>
                      <a:r>
                        <a:rPr lang="en-US" dirty="0"/>
                        <a:t>512</a:t>
                      </a:r>
                    </a:p>
                  </a:txBody>
                  <a:tcPr marL="121920" marR="121920"/>
                </a:tc>
                <a:extLst>
                  <a:ext uri="{0D108BD9-81ED-4DB2-BD59-A6C34878D82A}">
                    <a16:rowId xmlns:a16="http://schemas.microsoft.com/office/drawing/2014/main" val="10004"/>
                  </a:ext>
                </a:extLst>
              </a:tr>
              <a:tr h="488135">
                <a:tc>
                  <a:txBody>
                    <a:bodyPr/>
                    <a:lstStyle/>
                    <a:p>
                      <a:pPr algn="ctr"/>
                      <a:r>
                        <a:rPr lang="en-US" dirty="0"/>
                        <a:t>GTC</a:t>
                      </a:r>
                    </a:p>
                  </a:txBody>
                  <a:tcPr marL="121920" marR="121920"/>
                </a:tc>
                <a:tc>
                  <a:txBody>
                    <a:bodyPr/>
                    <a:lstStyle/>
                    <a:p>
                      <a:pPr algn="ctr"/>
                      <a:r>
                        <a:rPr lang="en-US"/>
                        <a:t>SDAG</a:t>
                      </a:r>
                      <a:endParaRPr lang="en-US" dirty="0"/>
                    </a:p>
                  </a:txBody>
                  <a:tcPr marL="121920" marR="121920"/>
                </a:tc>
                <a:tc>
                  <a:txBody>
                    <a:bodyPr/>
                    <a:lstStyle/>
                    <a:p>
                      <a:pPr algn="ctr"/>
                      <a:r>
                        <a:rPr lang="en-US" dirty="0"/>
                        <a:t>BG/Q</a:t>
                      </a:r>
                    </a:p>
                  </a:txBody>
                  <a:tcPr marL="121920" marR="121920"/>
                </a:tc>
                <a:tc>
                  <a:txBody>
                    <a:bodyPr/>
                    <a:lstStyle/>
                    <a:p>
                      <a:pPr algn="ctr"/>
                      <a:r>
                        <a:rPr lang="en-US" dirty="0"/>
                        <a:t>1,024</a:t>
                      </a:r>
                    </a:p>
                  </a:txBody>
                  <a:tcPr marL="121920" marR="121920"/>
                </a:tc>
                <a:extLst>
                  <a:ext uri="{0D108BD9-81ED-4DB2-BD59-A6C34878D82A}">
                    <a16:rowId xmlns:a16="http://schemas.microsoft.com/office/drawing/2014/main" val="10005"/>
                  </a:ext>
                </a:extLst>
              </a:tr>
              <a:tr h="488135">
                <a:tc>
                  <a:txBody>
                    <a:bodyPr/>
                    <a:lstStyle/>
                    <a:p>
                      <a:pPr algn="ctr"/>
                      <a:r>
                        <a:rPr lang="en-US" dirty="0"/>
                        <a:t>SPH</a:t>
                      </a:r>
                    </a:p>
                  </a:txBody>
                  <a:tcPr marL="121920" marR="121920"/>
                </a:tc>
                <a:tc>
                  <a:txBody>
                    <a:bodyPr/>
                    <a:lstStyle/>
                    <a:p>
                      <a:pPr algn="ctr"/>
                      <a:endParaRPr lang="en-US" dirty="0"/>
                    </a:p>
                  </a:txBody>
                  <a:tcPr marL="121920" marR="121920"/>
                </a:tc>
                <a:tc>
                  <a:txBody>
                    <a:bodyPr/>
                    <a:lstStyle/>
                    <a:p>
                      <a:pPr algn="ctr"/>
                      <a:r>
                        <a:rPr lang="en-US" dirty="0"/>
                        <a:t>Blue Waters</a:t>
                      </a:r>
                    </a:p>
                  </a:txBody>
                  <a:tcPr marL="121920" marR="121920"/>
                </a:tc>
                <a:tc>
                  <a:txBody>
                    <a:bodyPr/>
                    <a:lstStyle/>
                    <a:p>
                      <a:pPr algn="ctr"/>
                      <a:r>
                        <a:rPr lang="en-US" dirty="0"/>
                        <a:t>-</a:t>
                      </a:r>
                    </a:p>
                  </a:txBody>
                  <a:tcPr marL="121920" marR="121920"/>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More </a:t>
            </a:r>
            <a:r>
              <a:rPr lang="en-US" dirty="0" err="1"/>
              <a:t>MiniApps</a:t>
            </a:r>
            <a:endParaRPr lang="en-US" dirty="0"/>
          </a:p>
        </p:txBody>
      </p:sp>
      <p:sp>
        <p:nvSpPr>
          <p:cNvPr id="3" name="Footer Placeholder 2"/>
          <p:cNvSpPr>
            <a:spLocks noGrp="1"/>
          </p:cNvSpPr>
          <p:nvPr>
            <p:ph type="ftr" sz="quarter" idx="11"/>
          </p:nvPr>
        </p:nvSpPr>
        <p:spPr/>
        <p:txBody>
          <a:bodyPr/>
          <a:lstStyle/>
          <a:p>
            <a:pPr>
              <a:defRPr/>
            </a:pPr>
            <a:r>
              <a:rPr lang="en-US">
                <a:solidFill>
                  <a:srgbClr val="575F6D">
                    <a:lumMod val="40000"/>
                    <a:lumOff val="60000"/>
                  </a:srgbClr>
                </a:solidFill>
              </a:rPr>
              <a:t>Charm++ Tutorial</a:t>
            </a:r>
            <a:endParaRPr lang="en-US" dirty="0">
              <a:solidFill>
                <a:srgbClr val="575F6D">
                  <a:lumMod val="40000"/>
                  <a:lumOff val="60000"/>
                </a:srgbClr>
              </a:solidFill>
            </a:endParaRPr>
          </a:p>
        </p:txBody>
      </p:sp>
      <p:sp>
        <p:nvSpPr>
          <p:cNvPr id="5" name="Slide Number Placeholder 4"/>
          <p:cNvSpPr>
            <a:spLocks noGrp="1"/>
          </p:cNvSpPr>
          <p:nvPr>
            <p:ph type="sldNum" sz="quarter" idx="12"/>
          </p:nvPr>
        </p:nvSpPr>
        <p:spPr/>
        <p:txBody>
          <a:bodyPr/>
          <a:lstStyle/>
          <a:p>
            <a:pPr>
              <a:defRPr/>
            </a:pPr>
            <a:fld id="{AB45D6F5-C874-4283-99EA-D93D3B58E0B5}" type="slidenum">
              <a:rPr lang="en-US" smtClean="0">
                <a:solidFill>
                  <a:prstClr val="black">
                    <a:tint val="75000"/>
                  </a:prstClr>
                </a:solidFill>
              </a:rPr>
              <a:pPr>
                <a:defRPr/>
              </a:pPr>
              <a:t>49</a:t>
            </a:fld>
            <a:endParaRPr lang="en-US" dirty="0">
              <a:solidFill>
                <a:prstClr val="black">
                  <a:tint val="75000"/>
                </a:prstClr>
              </a:solidFill>
            </a:endParaRPr>
          </a:p>
        </p:txBody>
      </p:sp>
    </p:spTree>
    <p:extLst>
      <p:ext uri="{BB962C8B-B14F-4D97-AF65-F5344CB8AC3E}">
        <p14:creationId xmlns:p14="http://schemas.microsoft.com/office/powerpoint/2010/main" val="167059369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Footer Placeholder 4">
            <a:extLst>
              <a:ext uri="{FF2B5EF4-FFF2-40B4-BE49-F238E27FC236}">
                <a16:creationId xmlns:a16="http://schemas.microsoft.com/office/drawing/2014/main" id="{46EEA15A-0322-3A68-BC4C-1D641B36D2F4}"/>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a:solidFill>
                  <a:srgbClr val="99FF33"/>
                </a:solidFill>
              </a:rPr>
              <a:t>Charm++ Tutorial</a:t>
            </a:r>
          </a:p>
        </p:txBody>
      </p:sp>
      <p:sp>
        <p:nvSpPr>
          <p:cNvPr id="18436" name="Slide Number Placeholder 5">
            <a:extLst>
              <a:ext uri="{FF2B5EF4-FFF2-40B4-BE49-F238E27FC236}">
                <a16:creationId xmlns:a16="http://schemas.microsoft.com/office/drawing/2014/main" id="{147929E2-432F-5A84-AC1F-51361531A37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9402336-E2B9-B447-B37A-45413FE17B5C}" type="slidenum">
              <a:rPr lang="en-US" altLang="en-US" sz="1400">
                <a:solidFill>
                  <a:srgbClr val="99FF33"/>
                </a:solidFill>
              </a:rPr>
              <a:pPr eaLnBrk="1" hangingPunct="1"/>
              <a:t>5</a:t>
            </a:fld>
            <a:endParaRPr lang="en-US" altLang="en-US" sz="1400">
              <a:solidFill>
                <a:srgbClr val="99FF33"/>
              </a:solidFill>
            </a:endParaRPr>
          </a:p>
        </p:txBody>
      </p:sp>
      <p:sp>
        <p:nvSpPr>
          <p:cNvPr id="18437" name="Rectangle 2">
            <a:extLst>
              <a:ext uri="{FF2B5EF4-FFF2-40B4-BE49-F238E27FC236}">
                <a16:creationId xmlns:a16="http://schemas.microsoft.com/office/drawing/2014/main" id="{F67D6BF9-7D6B-7398-4895-8CFA9BF7DFA6}"/>
              </a:ext>
            </a:extLst>
          </p:cNvPr>
          <p:cNvSpPr>
            <a:spLocks noGrp="1" noChangeArrowheads="1"/>
          </p:cNvSpPr>
          <p:nvPr>
            <p:ph type="title"/>
          </p:nvPr>
        </p:nvSpPr>
        <p:spPr/>
        <p:txBody>
          <a:bodyPr/>
          <a:lstStyle/>
          <a:p>
            <a:pPr eaLnBrk="1" hangingPunct="1"/>
            <a:r>
              <a:rPr lang="en-US" altLang="en-US"/>
              <a:t>Traditional Approaches: non isoefficient</a:t>
            </a:r>
          </a:p>
        </p:txBody>
      </p:sp>
      <p:sp>
        <p:nvSpPr>
          <p:cNvPr id="18438" name="Rectangle 3">
            <a:extLst>
              <a:ext uri="{FF2B5EF4-FFF2-40B4-BE49-F238E27FC236}">
                <a16:creationId xmlns:a16="http://schemas.microsoft.com/office/drawing/2014/main" id="{23ECFFEB-EDAF-B694-9389-C8FDCC785D1A}"/>
              </a:ext>
            </a:extLst>
          </p:cNvPr>
          <p:cNvSpPr>
            <a:spLocks noGrp="1" noChangeArrowheads="1"/>
          </p:cNvSpPr>
          <p:nvPr>
            <p:ph type="body" idx="1"/>
          </p:nvPr>
        </p:nvSpPr>
        <p:spPr/>
        <p:txBody>
          <a:bodyPr/>
          <a:lstStyle/>
          <a:p>
            <a:pPr eaLnBrk="1" hangingPunct="1"/>
            <a:endParaRPr lang="en-US" altLang="en-US"/>
          </a:p>
          <a:p>
            <a:pPr eaLnBrk="1" hangingPunct="1"/>
            <a:r>
              <a:rPr lang="en-US" altLang="en-US"/>
              <a:t>Replicated Data:</a:t>
            </a:r>
          </a:p>
          <a:p>
            <a:pPr lvl="1" eaLnBrk="1" hangingPunct="1"/>
            <a:r>
              <a:rPr lang="en-US" altLang="en-US"/>
              <a:t>All atom coordinates stored on each processor</a:t>
            </a:r>
          </a:p>
          <a:p>
            <a:pPr lvl="2" eaLnBrk="1" hangingPunct="1"/>
            <a:r>
              <a:rPr lang="en-US" altLang="en-US"/>
              <a:t>Communication/Computation ratio: P log P</a:t>
            </a:r>
          </a:p>
          <a:p>
            <a:pPr eaLnBrk="1" hangingPunct="1"/>
            <a:r>
              <a:rPr lang="en-US" altLang="en-US"/>
              <a:t>Partition the Atoms array across processors</a:t>
            </a:r>
          </a:p>
          <a:p>
            <a:pPr lvl="1" eaLnBrk="1" hangingPunct="1"/>
            <a:r>
              <a:rPr lang="en-US" altLang="en-US"/>
              <a:t>Nearby atoms may not be on the same processor</a:t>
            </a:r>
          </a:p>
          <a:p>
            <a:pPr lvl="1" eaLnBrk="1" hangingPunct="1"/>
            <a:r>
              <a:rPr lang="en-US" altLang="en-US"/>
              <a:t>C/C ratio: O(P)</a:t>
            </a:r>
          </a:p>
          <a:p>
            <a:pPr eaLnBrk="1" hangingPunct="1"/>
            <a:r>
              <a:rPr lang="en-US" altLang="en-US"/>
              <a:t>Distribute  force matrix to processors</a:t>
            </a:r>
          </a:p>
          <a:p>
            <a:pPr lvl="1" eaLnBrk="1" hangingPunct="1"/>
            <a:r>
              <a:rPr lang="en-US" altLang="en-US"/>
              <a:t>Matrix is sparse, non uniform,</a:t>
            </a:r>
          </a:p>
          <a:p>
            <a:pPr lvl="1" eaLnBrk="1" hangingPunct="1"/>
            <a:r>
              <a:rPr lang="en-US" altLang="en-US"/>
              <a:t> C/C Ratio: sqrt(P)</a:t>
            </a:r>
          </a:p>
          <a:p>
            <a:pPr eaLnBrk="1" hangingPunct="1"/>
            <a:endParaRPr lang="en-US" altLang="en-US"/>
          </a:p>
        </p:txBody>
      </p:sp>
      <p:grpSp>
        <p:nvGrpSpPr>
          <p:cNvPr id="18439" name="Group 4">
            <a:extLst>
              <a:ext uri="{FF2B5EF4-FFF2-40B4-BE49-F238E27FC236}">
                <a16:creationId xmlns:a16="http://schemas.microsoft.com/office/drawing/2014/main" id="{16644D20-8045-B3BE-81D9-46066C883E7E}"/>
              </a:ext>
            </a:extLst>
          </p:cNvPr>
          <p:cNvGrpSpPr>
            <a:grpSpLocks/>
          </p:cNvGrpSpPr>
          <p:nvPr/>
        </p:nvGrpSpPr>
        <p:grpSpPr bwMode="auto">
          <a:xfrm>
            <a:off x="6858000" y="4876800"/>
            <a:ext cx="1828800" cy="1828800"/>
            <a:chOff x="3744" y="1584"/>
            <a:chExt cx="1584" cy="1392"/>
          </a:xfrm>
        </p:grpSpPr>
        <p:sp>
          <p:nvSpPr>
            <p:cNvPr id="18444" name="Rectangle 5">
              <a:extLst>
                <a:ext uri="{FF2B5EF4-FFF2-40B4-BE49-F238E27FC236}">
                  <a16:creationId xmlns:a16="http://schemas.microsoft.com/office/drawing/2014/main" id="{D959F6F6-6C21-3BF1-5A91-C1A793BFDAD3}"/>
                </a:ext>
              </a:extLst>
            </p:cNvPr>
            <p:cNvSpPr>
              <a:spLocks noChangeArrowheads="1"/>
            </p:cNvSpPr>
            <p:nvPr/>
          </p:nvSpPr>
          <p:spPr bwMode="auto">
            <a:xfrm>
              <a:off x="3744" y="1584"/>
              <a:ext cx="1584" cy="1392"/>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8445" name="Rectangle 6">
              <a:extLst>
                <a:ext uri="{FF2B5EF4-FFF2-40B4-BE49-F238E27FC236}">
                  <a16:creationId xmlns:a16="http://schemas.microsoft.com/office/drawing/2014/main" id="{A1F3C840-F7C2-1809-85AA-A9A63BBCE344}"/>
                </a:ext>
              </a:extLst>
            </p:cNvPr>
            <p:cNvSpPr>
              <a:spLocks noChangeArrowheads="1"/>
            </p:cNvSpPr>
            <p:nvPr/>
          </p:nvSpPr>
          <p:spPr bwMode="auto">
            <a:xfrm>
              <a:off x="4176" y="2496"/>
              <a:ext cx="240" cy="240"/>
            </a:xfrm>
            <a:prstGeom prst="rect">
              <a:avLst/>
            </a:prstGeom>
            <a:solidFill>
              <a:srgbClr val="00FFFF"/>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8446" name="Rectangle 7">
              <a:extLst>
                <a:ext uri="{FF2B5EF4-FFF2-40B4-BE49-F238E27FC236}">
                  <a16:creationId xmlns:a16="http://schemas.microsoft.com/office/drawing/2014/main" id="{0D7081FB-3E6D-C33A-C818-A9D23EB81091}"/>
                </a:ext>
              </a:extLst>
            </p:cNvPr>
            <p:cNvSpPr>
              <a:spLocks noChangeArrowheads="1"/>
            </p:cNvSpPr>
            <p:nvPr/>
          </p:nvSpPr>
          <p:spPr bwMode="auto">
            <a:xfrm>
              <a:off x="4176" y="1584"/>
              <a:ext cx="240" cy="912"/>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8447" name="Rectangle 8">
              <a:extLst>
                <a:ext uri="{FF2B5EF4-FFF2-40B4-BE49-F238E27FC236}">
                  <a16:creationId xmlns:a16="http://schemas.microsoft.com/office/drawing/2014/main" id="{F27204F1-E806-EEBF-1471-CC922DFB58AE}"/>
                </a:ext>
              </a:extLst>
            </p:cNvPr>
            <p:cNvSpPr>
              <a:spLocks noChangeArrowheads="1"/>
            </p:cNvSpPr>
            <p:nvPr/>
          </p:nvSpPr>
          <p:spPr bwMode="auto">
            <a:xfrm>
              <a:off x="3744" y="2496"/>
              <a:ext cx="432" cy="24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sp>
        <p:nvSpPr>
          <p:cNvPr id="438281" name="WordArt 9">
            <a:extLst>
              <a:ext uri="{FF2B5EF4-FFF2-40B4-BE49-F238E27FC236}">
                <a16:creationId xmlns:a16="http://schemas.microsoft.com/office/drawing/2014/main" id="{14BD7C2A-F911-EA47-3AA5-331D8CA55A1D}"/>
              </a:ext>
            </a:extLst>
          </p:cNvPr>
          <p:cNvSpPr>
            <a:spLocks noChangeArrowheads="1" noChangeShapeType="1" noTextEdit="1"/>
          </p:cNvSpPr>
          <p:nvPr/>
        </p:nvSpPr>
        <p:spPr bwMode="auto">
          <a:xfrm>
            <a:off x="5105400" y="3429000"/>
            <a:ext cx="2209800" cy="1143000"/>
          </a:xfrm>
          <a:prstGeom prst="rect">
            <a:avLst/>
          </a:prstGeom>
        </p:spPr>
        <p:txBody>
          <a:bodyPr wrap="none" fromWordArt="1">
            <a:prstTxWarp prst="textCascadeUp">
              <a:avLst>
                <a:gd name="adj" fmla="val 44444"/>
              </a:avLst>
            </a:prstTxWarp>
          </a:bodyPr>
          <a:lstStyle/>
          <a:p>
            <a:pPr algn="ctr"/>
            <a:r>
              <a:rPr lang="en-US" sz="3600" kern="10">
                <a:ln w="9525">
                  <a:solidFill>
                    <a:srgbClr val="000000"/>
                  </a:solidFill>
                  <a:round/>
                  <a:headEnd/>
                  <a:tailEnd/>
                </a:ln>
                <a:solidFill>
                  <a:srgbClr val="CCFFFF">
                    <a:alpha val="50195"/>
                  </a:srgbClr>
                </a:solidFill>
                <a:latin typeface="Impact" panose="020B0806030902050204" pitchFamily="34" charset="0"/>
              </a:rPr>
              <a:t>Not Scalable</a:t>
            </a:r>
          </a:p>
        </p:txBody>
      </p:sp>
      <p:sp>
        <p:nvSpPr>
          <p:cNvPr id="18441" name="WordArt 10">
            <a:extLst>
              <a:ext uri="{FF2B5EF4-FFF2-40B4-BE49-F238E27FC236}">
                <a16:creationId xmlns:a16="http://schemas.microsoft.com/office/drawing/2014/main" id="{95BBFEEC-4949-4A49-E72B-DBF009B2580A}"/>
              </a:ext>
            </a:extLst>
          </p:cNvPr>
          <p:cNvSpPr>
            <a:spLocks noChangeArrowheads="1" noChangeShapeType="1" noTextEdit="1"/>
          </p:cNvSpPr>
          <p:nvPr/>
        </p:nvSpPr>
        <p:spPr bwMode="auto">
          <a:xfrm>
            <a:off x="2514600" y="685800"/>
            <a:ext cx="2362200" cy="762000"/>
          </a:xfrm>
          <a:prstGeom prst="rect">
            <a:avLst/>
          </a:prstGeom>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FFFF99"/>
                </a:solidFill>
                <a:latin typeface="Impact" panose="020B0806030902050204" pitchFamily="34" charset="0"/>
              </a:rPr>
              <a:t>In 1996-2002</a:t>
            </a:r>
          </a:p>
        </p:txBody>
      </p:sp>
      <p:sp>
        <p:nvSpPr>
          <p:cNvPr id="438283" name="WordArt 11">
            <a:extLst>
              <a:ext uri="{FF2B5EF4-FFF2-40B4-BE49-F238E27FC236}">
                <a16:creationId xmlns:a16="http://schemas.microsoft.com/office/drawing/2014/main" id="{1F689114-F1C8-AA8E-5072-D12E8105E996}"/>
              </a:ext>
            </a:extLst>
          </p:cNvPr>
          <p:cNvSpPr>
            <a:spLocks noChangeArrowheads="1" noChangeShapeType="1" noTextEdit="1"/>
          </p:cNvSpPr>
          <p:nvPr/>
        </p:nvSpPr>
        <p:spPr bwMode="auto">
          <a:xfrm>
            <a:off x="5181600" y="5257800"/>
            <a:ext cx="2209800" cy="1143000"/>
          </a:xfrm>
          <a:prstGeom prst="rect">
            <a:avLst/>
          </a:prstGeom>
        </p:spPr>
        <p:txBody>
          <a:bodyPr wrap="none" fromWordArt="1">
            <a:prstTxWarp prst="textCascadeUp">
              <a:avLst>
                <a:gd name="adj" fmla="val 44444"/>
              </a:avLst>
            </a:prstTxWarp>
          </a:bodyPr>
          <a:lstStyle/>
          <a:p>
            <a:pPr algn="ctr"/>
            <a:r>
              <a:rPr lang="en-US" sz="3600" kern="10">
                <a:ln w="9525">
                  <a:solidFill>
                    <a:srgbClr val="000000"/>
                  </a:solidFill>
                  <a:round/>
                  <a:headEnd/>
                  <a:tailEnd/>
                </a:ln>
                <a:solidFill>
                  <a:srgbClr val="CCFFFF">
                    <a:alpha val="50195"/>
                  </a:srgbClr>
                </a:solidFill>
                <a:latin typeface="Impact" panose="020B0806030902050204" pitchFamily="34" charset="0"/>
              </a:rPr>
              <a:t>Not Scalable</a:t>
            </a:r>
          </a:p>
        </p:txBody>
      </p:sp>
      <p:sp>
        <p:nvSpPr>
          <p:cNvPr id="438284" name="WordArt 12">
            <a:extLst>
              <a:ext uri="{FF2B5EF4-FFF2-40B4-BE49-F238E27FC236}">
                <a16:creationId xmlns:a16="http://schemas.microsoft.com/office/drawing/2014/main" id="{8B1A6467-7043-8DA7-3311-C3BFD0FBAC6F}"/>
              </a:ext>
            </a:extLst>
          </p:cNvPr>
          <p:cNvSpPr>
            <a:spLocks noChangeArrowheads="1" noChangeShapeType="1" noTextEdit="1"/>
          </p:cNvSpPr>
          <p:nvPr/>
        </p:nvSpPr>
        <p:spPr bwMode="auto">
          <a:xfrm>
            <a:off x="7696200" y="1752600"/>
            <a:ext cx="2209800" cy="1143000"/>
          </a:xfrm>
          <a:prstGeom prst="rect">
            <a:avLst/>
          </a:prstGeom>
        </p:spPr>
        <p:txBody>
          <a:bodyPr wrap="none" fromWordArt="1">
            <a:prstTxWarp prst="textCascadeUp">
              <a:avLst>
                <a:gd name="adj" fmla="val 44444"/>
              </a:avLst>
            </a:prstTxWarp>
          </a:bodyPr>
          <a:lstStyle/>
          <a:p>
            <a:pPr algn="ctr"/>
            <a:r>
              <a:rPr lang="en-US" sz="3600" kern="10">
                <a:ln w="9525">
                  <a:solidFill>
                    <a:srgbClr val="000000"/>
                  </a:solidFill>
                  <a:round/>
                  <a:headEnd/>
                  <a:tailEnd/>
                </a:ln>
                <a:solidFill>
                  <a:srgbClr val="CCFFFF">
                    <a:alpha val="50195"/>
                  </a:srgbClr>
                </a:solidFill>
                <a:latin typeface="Impact" panose="020B0806030902050204" pitchFamily="34" charset="0"/>
              </a:rPr>
              <a:t>Not Scalable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438284"/>
                                        </p:tgtEl>
                                        <p:attrNameLst>
                                          <p:attrName>style.visibility</p:attrName>
                                        </p:attrNameLst>
                                      </p:cBhvr>
                                      <p:to>
                                        <p:strVal val="visible"/>
                                      </p:to>
                                    </p:set>
                                    <p:anim calcmode="lin" valueType="num">
                                      <p:cBhvr>
                                        <p:cTn id="7" dur="500" fill="hold"/>
                                        <p:tgtEl>
                                          <p:spTgt spid="438284"/>
                                        </p:tgtEl>
                                        <p:attrNameLst>
                                          <p:attrName>ppt_w</p:attrName>
                                        </p:attrNameLst>
                                      </p:cBhvr>
                                      <p:tavLst>
                                        <p:tav tm="0">
                                          <p:val>
                                            <p:strVal val="4*#ppt_w"/>
                                          </p:val>
                                        </p:tav>
                                        <p:tav tm="100000">
                                          <p:val>
                                            <p:strVal val="#ppt_w"/>
                                          </p:val>
                                        </p:tav>
                                      </p:tavLst>
                                    </p:anim>
                                    <p:anim calcmode="lin" valueType="num">
                                      <p:cBhvr>
                                        <p:cTn id="8" dur="500" fill="hold"/>
                                        <p:tgtEl>
                                          <p:spTgt spid="438284"/>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nodeType="clickEffect">
                                  <p:stCondLst>
                                    <p:cond delay="0"/>
                                  </p:stCondLst>
                                  <p:childTnLst>
                                    <p:set>
                                      <p:cBhvr>
                                        <p:cTn id="12" dur="1" fill="hold">
                                          <p:stCondLst>
                                            <p:cond delay="0"/>
                                          </p:stCondLst>
                                        </p:cTn>
                                        <p:tgtEl>
                                          <p:spTgt spid="438281"/>
                                        </p:tgtEl>
                                        <p:attrNameLst>
                                          <p:attrName>style.visibility</p:attrName>
                                        </p:attrNameLst>
                                      </p:cBhvr>
                                      <p:to>
                                        <p:strVal val="visible"/>
                                      </p:to>
                                    </p:set>
                                    <p:anim calcmode="lin" valueType="num">
                                      <p:cBhvr>
                                        <p:cTn id="13" dur="500" fill="hold"/>
                                        <p:tgtEl>
                                          <p:spTgt spid="438281"/>
                                        </p:tgtEl>
                                        <p:attrNameLst>
                                          <p:attrName>ppt_w</p:attrName>
                                        </p:attrNameLst>
                                      </p:cBhvr>
                                      <p:tavLst>
                                        <p:tav tm="0">
                                          <p:val>
                                            <p:strVal val="4*#ppt_w"/>
                                          </p:val>
                                        </p:tav>
                                        <p:tav tm="100000">
                                          <p:val>
                                            <p:strVal val="#ppt_w"/>
                                          </p:val>
                                        </p:tav>
                                      </p:tavLst>
                                    </p:anim>
                                    <p:anim calcmode="lin" valueType="num">
                                      <p:cBhvr>
                                        <p:cTn id="14" dur="500" fill="hold"/>
                                        <p:tgtEl>
                                          <p:spTgt spid="438281"/>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nodeType="clickEffect">
                                  <p:stCondLst>
                                    <p:cond delay="0"/>
                                  </p:stCondLst>
                                  <p:childTnLst>
                                    <p:set>
                                      <p:cBhvr>
                                        <p:cTn id="18" dur="1" fill="hold">
                                          <p:stCondLst>
                                            <p:cond delay="0"/>
                                          </p:stCondLst>
                                        </p:cTn>
                                        <p:tgtEl>
                                          <p:spTgt spid="438283"/>
                                        </p:tgtEl>
                                        <p:attrNameLst>
                                          <p:attrName>style.visibility</p:attrName>
                                        </p:attrNameLst>
                                      </p:cBhvr>
                                      <p:to>
                                        <p:strVal val="visible"/>
                                      </p:to>
                                    </p:set>
                                    <p:anim calcmode="lin" valueType="num">
                                      <p:cBhvr>
                                        <p:cTn id="19" dur="500" fill="hold"/>
                                        <p:tgtEl>
                                          <p:spTgt spid="438283"/>
                                        </p:tgtEl>
                                        <p:attrNameLst>
                                          <p:attrName>ppt_w</p:attrName>
                                        </p:attrNameLst>
                                      </p:cBhvr>
                                      <p:tavLst>
                                        <p:tav tm="0">
                                          <p:val>
                                            <p:strVal val="4*#ppt_w"/>
                                          </p:val>
                                        </p:tav>
                                        <p:tav tm="100000">
                                          <p:val>
                                            <p:strVal val="#ppt_w"/>
                                          </p:val>
                                        </p:tav>
                                      </p:tavLst>
                                    </p:anim>
                                    <p:anim calcmode="lin" valueType="num">
                                      <p:cBhvr>
                                        <p:cTn id="20" dur="500" fill="hold"/>
                                        <p:tgtEl>
                                          <p:spTgt spid="43828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5" name="Footer Placeholder 4"/>
          <p:cNvSpPr>
            <a:spLocks noGrp="1"/>
          </p:cNvSpPr>
          <p:nvPr>
            <p:ph type="ftr" sz="quarter" idx="11"/>
          </p:nvPr>
        </p:nvSpPr>
        <p:spPr/>
        <p:txBody>
          <a:bodyPr/>
          <a:lstStyle/>
          <a:p>
            <a:pPr>
              <a:defRPr/>
            </a:pPr>
            <a:r>
              <a:rPr lang="en-US">
                <a:solidFill>
                  <a:srgbClr val="575F6D">
                    <a:lumMod val="40000"/>
                    <a:lumOff val="60000"/>
                  </a:srgbClr>
                </a:solidFill>
              </a:rPr>
              <a:t>Charm++ Tutorial</a:t>
            </a:r>
            <a:endParaRPr lang="en-US" dirty="0">
              <a:solidFill>
                <a:srgbClr val="575F6D">
                  <a:lumMod val="40000"/>
                  <a:lumOff val="60000"/>
                </a:srgbClr>
              </a:solidFill>
            </a:endParaRPr>
          </a:p>
        </p:txBody>
      </p:sp>
      <p:sp>
        <p:nvSpPr>
          <p:cNvPr id="6" name="Slide Number Placeholder 5"/>
          <p:cNvSpPr>
            <a:spLocks noGrp="1"/>
          </p:cNvSpPr>
          <p:nvPr>
            <p:ph type="sldNum" sz="quarter" idx="12"/>
          </p:nvPr>
        </p:nvSpPr>
        <p:spPr/>
        <p:txBody>
          <a:bodyPr/>
          <a:lstStyle/>
          <a:p>
            <a:pPr>
              <a:defRPr/>
            </a:pPr>
            <a:fld id="{3EF9F3CA-D42A-4F16-9502-7E916E4DA7FE}" type="slidenum">
              <a:rPr lang="en-US" smtClean="0">
                <a:solidFill>
                  <a:prstClr val="black">
                    <a:tint val="75000"/>
                  </a:prstClr>
                </a:solidFill>
              </a:rPr>
              <a:pPr>
                <a:defRPr/>
              </a:pPr>
              <a:t>50</a:t>
            </a:fld>
            <a:endParaRPr lang="en-US" dirty="0">
              <a:solidFill>
                <a:prstClr val="black">
                  <a:tint val="75000"/>
                </a:prstClr>
              </a:solidFill>
            </a:endParaRPr>
          </a:p>
        </p:txBody>
      </p:sp>
      <p:pic>
        <p:nvPicPr>
          <p:cNvPr id="8" name="Picture 7" descr="appsbook_Cover.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18080" y="0"/>
            <a:ext cx="6054721" cy="6858000"/>
          </a:xfrm>
          <a:prstGeom prst="rect">
            <a:avLst/>
          </a:prstGeom>
        </p:spPr>
      </p:pic>
      <p:sp>
        <p:nvSpPr>
          <p:cNvPr id="9" name="TextBox 8"/>
          <p:cNvSpPr txBox="1"/>
          <p:nvPr/>
        </p:nvSpPr>
        <p:spPr>
          <a:xfrm>
            <a:off x="406400" y="1425476"/>
            <a:ext cx="4165600" cy="1569660"/>
          </a:xfrm>
          <a:prstGeom prst="rect">
            <a:avLst/>
          </a:prstGeom>
          <a:solidFill>
            <a:srgbClr val="C8D6F0">
              <a:alpha val="35000"/>
            </a:srgbClr>
          </a:solidFill>
          <a:ln>
            <a:solidFill>
              <a:srgbClr val="C8D6F0"/>
            </a:solidFill>
          </a:ln>
        </p:spPr>
        <p:txBody>
          <a:bodyPr wrap="square" rtlCol="0">
            <a:spAutoFit/>
          </a:bodyPr>
          <a:lstStyle/>
          <a:p>
            <a:pPr defTabSz="914400" fontAlgn="base">
              <a:spcBef>
                <a:spcPct val="0"/>
              </a:spcBef>
              <a:spcAft>
                <a:spcPct val="0"/>
              </a:spcAft>
            </a:pPr>
            <a:r>
              <a:rPr lang="en-US" sz="2400" dirty="0">
                <a:solidFill>
                  <a:srgbClr val="008000"/>
                </a:solidFill>
                <a:latin typeface="Lucida Sans Unicode"/>
              </a:rPr>
              <a:t>A recently published book</a:t>
            </a:r>
          </a:p>
          <a:p>
            <a:pPr defTabSz="914400" fontAlgn="base">
              <a:spcBef>
                <a:spcPct val="0"/>
              </a:spcBef>
              <a:spcAft>
                <a:spcPct val="0"/>
              </a:spcAft>
            </a:pPr>
            <a:r>
              <a:rPr lang="en-US" sz="2400" dirty="0">
                <a:solidFill>
                  <a:srgbClr val="008000"/>
                </a:solidFill>
                <a:latin typeface="Lucida Sans Unicode"/>
              </a:rPr>
              <a:t>surveys seven major applications developed using Charm++</a:t>
            </a:r>
          </a:p>
        </p:txBody>
      </p:sp>
      <p:sp>
        <p:nvSpPr>
          <p:cNvPr id="10" name="TextBox 9"/>
          <p:cNvSpPr txBox="1"/>
          <p:nvPr/>
        </p:nvSpPr>
        <p:spPr>
          <a:xfrm>
            <a:off x="406400" y="4876801"/>
            <a:ext cx="4368800" cy="1015663"/>
          </a:xfrm>
          <a:prstGeom prst="rect">
            <a:avLst/>
          </a:prstGeom>
          <a:solidFill>
            <a:schemeClr val="accent3">
              <a:lumMod val="20000"/>
              <a:lumOff val="80000"/>
              <a:alpha val="78000"/>
            </a:schemeClr>
          </a:solidFill>
        </p:spPr>
        <p:txBody>
          <a:bodyPr wrap="square" rtlCol="0">
            <a:spAutoFit/>
          </a:bodyPr>
          <a:lstStyle/>
          <a:p>
            <a:pPr defTabSz="914400" fontAlgn="base">
              <a:spcBef>
                <a:spcPct val="0"/>
              </a:spcBef>
              <a:spcAft>
                <a:spcPct val="0"/>
              </a:spcAft>
            </a:pPr>
            <a:r>
              <a:rPr lang="en-US" sz="2000" dirty="0">
                <a:solidFill>
                  <a:prstClr val="black"/>
                </a:solidFill>
                <a:latin typeface="Times New Roman" pitchFamily="18" charset="0"/>
              </a:rPr>
              <a:t>More info on Charm++: </a:t>
            </a:r>
          </a:p>
          <a:p>
            <a:pPr defTabSz="914400" fontAlgn="base">
              <a:spcBef>
                <a:spcPct val="0"/>
              </a:spcBef>
              <a:spcAft>
                <a:spcPct val="0"/>
              </a:spcAft>
            </a:pPr>
            <a:r>
              <a:rPr lang="en-US" sz="2000" dirty="0">
                <a:solidFill>
                  <a:prstClr val="black"/>
                </a:solidFill>
                <a:latin typeface="Times New Roman" pitchFamily="18" charset="0"/>
                <a:hlinkClick r:id="rId3"/>
              </a:rPr>
              <a:t>http://charm.cs.illinois.edu</a:t>
            </a:r>
            <a:endParaRPr lang="en-US" sz="2000" dirty="0">
              <a:solidFill>
                <a:prstClr val="black"/>
              </a:solidFill>
              <a:latin typeface="Times New Roman" pitchFamily="18" charset="0"/>
            </a:endParaRPr>
          </a:p>
          <a:p>
            <a:pPr defTabSz="914400" fontAlgn="base">
              <a:spcBef>
                <a:spcPct val="0"/>
              </a:spcBef>
              <a:spcAft>
                <a:spcPct val="0"/>
              </a:spcAft>
            </a:pPr>
            <a:r>
              <a:rPr lang="en-US" sz="2000" dirty="0">
                <a:solidFill>
                  <a:prstClr val="black"/>
                </a:solidFill>
                <a:latin typeface="Times New Roman" pitchFamily="18" charset="0"/>
              </a:rPr>
              <a:t>Including the </a:t>
            </a:r>
            <a:r>
              <a:rPr lang="en-US" sz="2000" dirty="0" err="1">
                <a:solidFill>
                  <a:prstClr val="black"/>
                </a:solidFill>
                <a:latin typeface="Times New Roman" pitchFamily="18" charset="0"/>
              </a:rPr>
              <a:t>miniApps</a:t>
            </a:r>
            <a:endParaRPr lang="en-US" sz="2000" dirty="0">
              <a:solidFill>
                <a:prstClr val="black"/>
              </a:solidFill>
              <a:latin typeface="Times New Roman" pitchFamily="18" charset="0"/>
            </a:endParaRPr>
          </a:p>
        </p:txBody>
      </p:sp>
    </p:spTree>
    <p:extLst>
      <p:ext uri="{BB962C8B-B14F-4D97-AF65-F5344CB8AC3E}">
        <p14:creationId xmlns:p14="http://schemas.microsoft.com/office/powerpoint/2010/main" val="264173489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Footer Placeholder 3">
            <a:extLst>
              <a:ext uri="{FF2B5EF4-FFF2-40B4-BE49-F238E27FC236}">
                <a16:creationId xmlns:a16="http://schemas.microsoft.com/office/drawing/2014/main" id="{05800E6C-D158-9F0A-2EBB-6A90996C16F0}"/>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a:solidFill>
                  <a:srgbClr val="99FF33"/>
                </a:solidFill>
              </a:rPr>
              <a:t>Charm++ Tutorial</a:t>
            </a:r>
          </a:p>
        </p:txBody>
      </p:sp>
      <p:sp>
        <p:nvSpPr>
          <p:cNvPr id="19460" name="Slide Number Placeholder 4">
            <a:extLst>
              <a:ext uri="{FF2B5EF4-FFF2-40B4-BE49-F238E27FC236}">
                <a16:creationId xmlns:a16="http://schemas.microsoft.com/office/drawing/2014/main" id="{9B1F418E-3058-7C3E-E9D3-60D3FCCB627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7CDFDDA-A03B-394B-A511-B1EDFDC724DE}" type="slidenum">
              <a:rPr lang="en-US" altLang="en-US" sz="1400">
                <a:solidFill>
                  <a:srgbClr val="99FF33"/>
                </a:solidFill>
              </a:rPr>
              <a:pPr eaLnBrk="1" hangingPunct="1"/>
              <a:t>6</a:t>
            </a:fld>
            <a:endParaRPr lang="en-US" altLang="en-US" sz="1400">
              <a:solidFill>
                <a:srgbClr val="99FF33"/>
              </a:solidFill>
            </a:endParaRPr>
          </a:p>
        </p:txBody>
      </p:sp>
      <p:sp>
        <p:nvSpPr>
          <p:cNvPr id="19461" name="Rectangle 2">
            <a:extLst>
              <a:ext uri="{FF2B5EF4-FFF2-40B4-BE49-F238E27FC236}">
                <a16:creationId xmlns:a16="http://schemas.microsoft.com/office/drawing/2014/main" id="{AB1A25E7-31CD-1362-9885-FA9573EB8B1C}"/>
              </a:ext>
            </a:extLst>
          </p:cNvPr>
          <p:cNvSpPr>
            <a:spLocks noGrp="1" noChangeArrowheads="1"/>
          </p:cNvSpPr>
          <p:nvPr>
            <p:ph type="title"/>
          </p:nvPr>
        </p:nvSpPr>
        <p:spPr/>
        <p:txBody>
          <a:bodyPr/>
          <a:lstStyle/>
          <a:p>
            <a:pPr eaLnBrk="1" hangingPunct="1"/>
            <a:r>
              <a:rPr lang="en-US" altLang="en-US"/>
              <a:t>Spatial Decomposition Via Charm</a:t>
            </a:r>
          </a:p>
        </p:txBody>
      </p:sp>
      <p:grpSp>
        <p:nvGrpSpPr>
          <p:cNvPr id="19462" name="Group 3">
            <a:extLst>
              <a:ext uri="{FF2B5EF4-FFF2-40B4-BE49-F238E27FC236}">
                <a16:creationId xmlns:a16="http://schemas.microsoft.com/office/drawing/2014/main" id="{81A86686-D977-55BE-404B-E02F97CE4BC9}"/>
              </a:ext>
            </a:extLst>
          </p:cNvPr>
          <p:cNvGrpSpPr>
            <a:grpSpLocks/>
          </p:cNvGrpSpPr>
          <p:nvPr/>
        </p:nvGrpSpPr>
        <p:grpSpPr bwMode="auto">
          <a:xfrm>
            <a:off x="1981200" y="1562100"/>
            <a:ext cx="3733800" cy="3581400"/>
            <a:chOff x="1440" y="1200"/>
            <a:chExt cx="2544" cy="2400"/>
          </a:xfrm>
        </p:grpSpPr>
        <p:sp>
          <p:nvSpPr>
            <p:cNvPr id="19469" name="Rectangle 4">
              <a:extLst>
                <a:ext uri="{FF2B5EF4-FFF2-40B4-BE49-F238E27FC236}">
                  <a16:creationId xmlns:a16="http://schemas.microsoft.com/office/drawing/2014/main" id="{952D8084-3B4D-8DB3-05BA-52A996B71FC4}"/>
                </a:ext>
              </a:extLst>
            </p:cNvPr>
            <p:cNvSpPr>
              <a:spLocks noChangeArrowheads="1"/>
            </p:cNvSpPr>
            <p:nvPr/>
          </p:nvSpPr>
          <p:spPr bwMode="auto">
            <a:xfrm>
              <a:off x="1440" y="1200"/>
              <a:ext cx="528" cy="528"/>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9470" name="Rectangle 5">
              <a:extLst>
                <a:ext uri="{FF2B5EF4-FFF2-40B4-BE49-F238E27FC236}">
                  <a16:creationId xmlns:a16="http://schemas.microsoft.com/office/drawing/2014/main" id="{028E4BC0-79F1-ED33-A461-DB0A889622D7}"/>
                </a:ext>
              </a:extLst>
            </p:cNvPr>
            <p:cNvSpPr>
              <a:spLocks noChangeArrowheads="1"/>
            </p:cNvSpPr>
            <p:nvPr/>
          </p:nvSpPr>
          <p:spPr bwMode="auto">
            <a:xfrm>
              <a:off x="2448" y="1200"/>
              <a:ext cx="528" cy="528"/>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9471" name="Rectangle 6">
              <a:extLst>
                <a:ext uri="{FF2B5EF4-FFF2-40B4-BE49-F238E27FC236}">
                  <a16:creationId xmlns:a16="http://schemas.microsoft.com/office/drawing/2014/main" id="{4EB52829-8D81-EBFF-4B86-8D0AD71F179F}"/>
                </a:ext>
              </a:extLst>
            </p:cNvPr>
            <p:cNvSpPr>
              <a:spLocks noChangeArrowheads="1"/>
            </p:cNvSpPr>
            <p:nvPr/>
          </p:nvSpPr>
          <p:spPr bwMode="auto">
            <a:xfrm>
              <a:off x="3456" y="1200"/>
              <a:ext cx="528" cy="528"/>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9472" name="Rectangle 7">
              <a:extLst>
                <a:ext uri="{FF2B5EF4-FFF2-40B4-BE49-F238E27FC236}">
                  <a16:creationId xmlns:a16="http://schemas.microsoft.com/office/drawing/2014/main" id="{0AD92782-9E6A-6509-441D-1DC6B6EEF66C}"/>
                </a:ext>
              </a:extLst>
            </p:cNvPr>
            <p:cNvSpPr>
              <a:spLocks noChangeArrowheads="1"/>
            </p:cNvSpPr>
            <p:nvPr/>
          </p:nvSpPr>
          <p:spPr bwMode="auto">
            <a:xfrm>
              <a:off x="2448" y="2112"/>
              <a:ext cx="528" cy="528"/>
            </a:xfrm>
            <a:prstGeom prst="rect">
              <a:avLst/>
            </a:prstGeom>
            <a:solidFill>
              <a:srgbClr val="FF66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9473" name="Rectangle 8">
              <a:extLst>
                <a:ext uri="{FF2B5EF4-FFF2-40B4-BE49-F238E27FC236}">
                  <a16:creationId xmlns:a16="http://schemas.microsoft.com/office/drawing/2014/main" id="{8738D04D-55DB-6813-E4D5-C70A3BB40C0E}"/>
                </a:ext>
              </a:extLst>
            </p:cNvPr>
            <p:cNvSpPr>
              <a:spLocks noChangeArrowheads="1"/>
            </p:cNvSpPr>
            <p:nvPr/>
          </p:nvSpPr>
          <p:spPr bwMode="auto">
            <a:xfrm>
              <a:off x="1440" y="2112"/>
              <a:ext cx="528" cy="528"/>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9474" name="Rectangle 9">
              <a:extLst>
                <a:ext uri="{FF2B5EF4-FFF2-40B4-BE49-F238E27FC236}">
                  <a16:creationId xmlns:a16="http://schemas.microsoft.com/office/drawing/2014/main" id="{CBCCE765-65D9-A68E-CA03-A7AEA65369EE}"/>
                </a:ext>
              </a:extLst>
            </p:cNvPr>
            <p:cNvSpPr>
              <a:spLocks noChangeArrowheads="1"/>
            </p:cNvSpPr>
            <p:nvPr/>
          </p:nvSpPr>
          <p:spPr bwMode="auto">
            <a:xfrm>
              <a:off x="3456" y="3072"/>
              <a:ext cx="528" cy="528"/>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9475" name="Rectangle 10">
              <a:extLst>
                <a:ext uri="{FF2B5EF4-FFF2-40B4-BE49-F238E27FC236}">
                  <a16:creationId xmlns:a16="http://schemas.microsoft.com/office/drawing/2014/main" id="{42F2C5EA-CA40-47D1-17CD-0644DC872FD7}"/>
                </a:ext>
              </a:extLst>
            </p:cNvPr>
            <p:cNvSpPr>
              <a:spLocks noChangeArrowheads="1"/>
            </p:cNvSpPr>
            <p:nvPr/>
          </p:nvSpPr>
          <p:spPr bwMode="auto">
            <a:xfrm>
              <a:off x="2448" y="3072"/>
              <a:ext cx="528" cy="528"/>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9476" name="Rectangle 11">
              <a:extLst>
                <a:ext uri="{FF2B5EF4-FFF2-40B4-BE49-F238E27FC236}">
                  <a16:creationId xmlns:a16="http://schemas.microsoft.com/office/drawing/2014/main" id="{94FB125D-AFE8-6549-5ADA-25170642A46D}"/>
                </a:ext>
              </a:extLst>
            </p:cNvPr>
            <p:cNvSpPr>
              <a:spLocks noChangeArrowheads="1"/>
            </p:cNvSpPr>
            <p:nvPr/>
          </p:nvSpPr>
          <p:spPr bwMode="auto">
            <a:xfrm>
              <a:off x="1440" y="3072"/>
              <a:ext cx="528" cy="528"/>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9477" name="Rectangle 12">
              <a:extLst>
                <a:ext uri="{FF2B5EF4-FFF2-40B4-BE49-F238E27FC236}">
                  <a16:creationId xmlns:a16="http://schemas.microsoft.com/office/drawing/2014/main" id="{2FAB2D2D-889A-6352-44CC-DCFB5732C0D6}"/>
                </a:ext>
              </a:extLst>
            </p:cNvPr>
            <p:cNvSpPr>
              <a:spLocks noChangeArrowheads="1"/>
            </p:cNvSpPr>
            <p:nvPr/>
          </p:nvSpPr>
          <p:spPr bwMode="auto">
            <a:xfrm>
              <a:off x="3456" y="2112"/>
              <a:ext cx="528" cy="528"/>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9478" name="AutoShape 13">
              <a:extLst>
                <a:ext uri="{FF2B5EF4-FFF2-40B4-BE49-F238E27FC236}">
                  <a16:creationId xmlns:a16="http://schemas.microsoft.com/office/drawing/2014/main" id="{7A3F581D-6B0C-90C3-95B5-334DC0D61C1D}"/>
                </a:ext>
              </a:extLst>
            </p:cNvPr>
            <p:cNvSpPr>
              <a:spLocks noChangeArrowheads="1"/>
            </p:cNvSpPr>
            <p:nvPr/>
          </p:nvSpPr>
          <p:spPr bwMode="auto">
            <a:xfrm>
              <a:off x="1968" y="2304"/>
              <a:ext cx="480" cy="144"/>
            </a:xfrm>
            <a:prstGeom prst="leftRightArrow">
              <a:avLst>
                <a:gd name="adj1" fmla="val 50000"/>
                <a:gd name="adj2" fmla="val 66667"/>
              </a:avLst>
            </a:prstGeom>
            <a:solidFill>
              <a:srgbClr val="FFFF99"/>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9479" name="AutoShape 14">
              <a:extLst>
                <a:ext uri="{FF2B5EF4-FFF2-40B4-BE49-F238E27FC236}">
                  <a16:creationId xmlns:a16="http://schemas.microsoft.com/office/drawing/2014/main" id="{F663F063-1BDB-317D-3FD6-0C08A3A1A1AB}"/>
                </a:ext>
              </a:extLst>
            </p:cNvPr>
            <p:cNvSpPr>
              <a:spLocks noChangeArrowheads="1"/>
            </p:cNvSpPr>
            <p:nvPr/>
          </p:nvSpPr>
          <p:spPr bwMode="auto">
            <a:xfrm>
              <a:off x="2976" y="2304"/>
              <a:ext cx="480" cy="144"/>
            </a:xfrm>
            <a:prstGeom prst="leftRightArrow">
              <a:avLst>
                <a:gd name="adj1" fmla="val 50000"/>
                <a:gd name="adj2" fmla="val 66667"/>
              </a:avLst>
            </a:prstGeom>
            <a:solidFill>
              <a:srgbClr val="FFFF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9480" name="AutoShape 15">
              <a:extLst>
                <a:ext uri="{FF2B5EF4-FFF2-40B4-BE49-F238E27FC236}">
                  <a16:creationId xmlns:a16="http://schemas.microsoft.com/office/drawing/2014/main" id="{1E216475-683A-859B-565F-B442110CD6E2}"/>
                </a:ext>
              </a:extLst>
            </p:cNvPr>
            <p:cNvSpPr>
              <a:spLocks noChangeArrowheads="1"/>
            </p:cNvSpPr>
            <p:nvPr/>
          </p:nvSpPr>
          <p:spPr bwMode="auto">
            <a:xfrm>
              <a:off x="2640" y="1728"/>
              <a:ext cx="144" cy="384"/>
            </a:xfrm>
            <a:prstGeom prst="upDownArrow">
              <a:avLst>
                <a:gd name="adj1" fmla="val 50000"/>
                <a:gd name="adj2" fmla="val 53333"/>
              </a:avLst>
            </a:prstGeom>
            <a:solidFill>
              <a:srgbClr val="FFFF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9481" name="AutoShape 16">
              <a:extLst>
                <a:ext uri="{FF2B5EF4-FFF2-40B4-BE49-F238E27FC236}">
                  <a16:creationId xmlns:a16="http://schemas.microsoft.com/office/drawing/2014/main" id="{E53447AA-5446-3EA2-50AD-07A93C5C3DC4}"/>
                </a:ext>
              </a:extLst>
            </p:cNvPr>
            <p:cNvSpPr>
              <a:spLocks noChangeArrowheads="1"/>
            </p:cNvSpPr>
            <p:nvPr/>
          </p:nvSpPr>
          <p:spPr bwMode="auto">
            <a:xfrm>
              <a:off x="2640" y="2640"/>
              <a:ext cx="144" cy="432"/>
            </a:xfrm>
            <a:prstGeom prst="upDownArrow">
              <a:avLst>
                <a:gd name="adj1" fmla="val 50000"/>
                <a:gd name="adj2" fmla="val 60000"/>
              </a:avLst>
            </a:prstGeom>
            <a:solidFill>
              <a:srgbClr val="FFFF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9482" name="Line 17">
              <a:extLst>
                <a:ext uri="{FF2B5EF4-FFF2-40B4-BE49-F238E27FC236}">
                  <a16:creationId xmlns:a16="http://schemas.microsoft.com/office/drawing/2014/main" id="{7285F106-F0D1-A10D-3DCE-A81DFE0CF48F}"/>
                </a:ext>
              </a:extLst>
            </p:cNvPr>
            <p:cNvSpPr>
              <a:spLocks noChangeShapeType="1"/>
            </p:cNvSpPr>
            <p:nvPr/>
          </p:nvSpPr>
          <p:spPr bwMode="auto">
            <a:xfrm>
              <a:off x="2016" y="1776"/>
              <a:ext cx="384" cy="288"/>
            </a:xfrm>
            <a:prstGeom prst="line">
              <a:avLst/>
            </a:prstGeom>
            <a:noFill/>
            <a:ln w="76200" cap="sq">
              <a:solidFill>
                <a:srgbClr val="FFFF00"/>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483" name="Line 18">
              <a:extLst>
                <a:ext uri="{FF2B5EF4-FFF2-40B4-BE49-F238E27FC236}">
                  <a16:creationId xmlns:a16="http://schemas.microsoft.com/office/drawing/2014/main" id="{9029B981-6DDB-A271-04BE-3BA9EE5791E8}"/>
                </a:ext>
              </a:extLst>
            </p:cNvPr>
            <p:cNvSpPr>
              <a:spLocks noChangeShapeType="1"/>
            </p:cNvSpPr>
            <p:nvPr/>
          </p:nvSpPr>
          <p:spPr bwMode="auto">
            <a:xfrm>
              <a:off x="3072" y="2688"/>
              <a:ext cx="384" cy="288"/>
            </a:xfrm>
            <a:prstGeom prst="line">
              <a:avLst/>
            </a:prstGeom>
            <a:noFill/>
            <a:ln w="76200" cap="sq">
              <a:solidFill>
                <a:srgbClr val="FFFF00"/>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484" name="Line 19">
              <a:extLst>
                <a:ext uri="{FF2B5EF4-FFF2-40B4-BE49-F238E27FC236}">
                  <a16:creationId xmlns:a16="http://schemas.microsoft.com/office/drawing/2014/main" id="{3F1B6153-D905-A6A8-3F32-F1A29893589B}"/>
                </a:ext>
              </a:extLst>
            </p:cNvPr>
            <p:cNvSpPr>
              <a:spLocks noChangeShapeType="1"/>
            </p:cNvSpPr>
            <p:nvPr/>
          </p:nvSpPr>
          <p:spPr bwMode="auto">
            <a:xfrm flipH="1">
              <a:off x="3024" y="1776"/>
              <a:ext cx="384" cy="288"/>
            </a:xfrm>
            <a:prstGeom prst="line">
              <a:avLst/>
            </a:prstGeom>
            <a:noFill/>
            <a:ln w="76200" cap="sq">
              <a:solidFill>
                <a:srgbClr val="FFFF00"/>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485" name="Line 20">
              <a:extLst>
                <a:ext uri="{FF2B5EF4-FFF2-40B4-BE49-F238E27FC236}">
                  <a16:creationId xmlns:a16="http://schemas.microsoft.com/office/drawing/2014/main" id="{B64DDD02-C61B-B8D7-53E3-6F8A3495BC4D}"/>
                </a:ext>
              </a:extLst>
            </p:cNvPr>
            <p:cNvSpPr>
              <a:spLocks noChangeShapeType="1"/>
            </p:cNvSpPr>
            <p:nvPr/>
          </p:nvSpPr>
          <p:spPr bwMode="auto">
            <a:xfrm flipH="1">
              <a:off x="2016" y="2688"/>
              <a:ext cx="384" cy="288"/>
            </a:xfrm>
            <a:prstGeom prst="line">
              <a:avLst/>
            </a:prstGeom>
            <a:noFill/>
            <a:ln w="76200" cap="sq">
              <a:solidFill>
                <a:srgbClr val="FFFF00"/>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9463" name="Text Box 21">
            <a:extLst>
              <a:ext uri="{FF2B5EF4-FFF2-40B4-BE49-F238E27FC236}">
                <a16:creationId xmlns:a16="http://schemas.microsoft.com/office/drawing/2014/main" id="{79903C90-ABEA-B3F2-F8D5-121664BBAEA3}"/>
              </a:ext>
            </a:extLst>
          </p:cNvPr>
          <p:cNvSpPr txBox="1">
            <a:spLocks noChangeArrowheads="1"/>
          </p:cNvSpPr>
          <p:nvPr/>
        </p:nvSpPr>
        <p:spPr bwMode="auto">
          <a:xfrm>
            <a:off x="6096000" y="1600200"/>
            <a:ext cx="42672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80000"/>
              </a:lnSpc>
              <a:spcBef>
                <a:spcPct val="50000"/>
              </a:spcBef>
              <a:buFontTx/>
              <a:buChar char="•"/>
            </a:pPr>
            <a:r>
              <a:rPr lang="en-US" altLang="en-US" sz="2000"/>
              <a:t>Atoms distributed to cubes based on their location</a:t>
            </a:r>
          </a:p>
          <a:p>
            <a:pPr eaLnBrk="1" hangingPunct="1">
              <a:lnSpc>
                <a:spcPct val="80000"/>
              </a:lnSpc>
              <a:spcBef>
                <a:spcPct val="50000"/>
              </a:spcBef>
              <a:buFontTx/>
              <a:buChar char="•"/>
            </a:pPr>
            <a:r>
              <a:rPr lang="en-US" altLang="en-US" sz="2000"/>
              <a:t> Size of each cube :</a:t>
            </a:r>
          </a:p>
          <a:p>
            <a:pPr lvl="1" eaLnBrk="1" hangingPunct="1">
              <a:lnSpc>
                <a:spcPct val="80000"/>
              </a:lnSpc>
              <a:spcBef>
                <a:spcPct val="50000"/>
              </a:spcBef>
              <a:buFontTx/>
              <a:buChar char="•"/>
            </a:pPr>
            <a:r>
              <a:rPr lang="en-US" altLang="en-US" sz="2000"/>
              <a:t>Just a bit larger than cut-off radius</a:t>
            </a:r>
          </a:p>
          <a:p>
            <a:pPr lvl="1" eaLnBrk="1" hangingPunct="1">
              <a:lnSpc>
                <a:spcPct val="80000"/>
              </a:lnSpc>
              <a:spcBef>
                <a:spcPct val="50000"/>
              </a:spcBef>
              <a:buFontTx/>
              <a:buChar char="•"/>
            </a:pPr>
            <a:r>
              <a:rPr lang="en-US" altLang="en-US" sz="2000"/>
              <a:t>Communicate only with neighbors</a:t>
            </a:r>
          </a:p>
          <a:p>
            <a:pPr lvl="1" eaLnBrk="1" hangingPunct="1">
              <a:lnSpc>
                <a:spcPct val="80000"/>
              </a:lnSpc>
              <a:spcBef>
                <a:spcPct val="50000"/>
              </a:spcBef>
              <a:buFontTx/>
              <a:buChar char="•"/>
            </a:pPr>
            <a:r>
              <a:rPr lang="en-US" altLang="en-US" sz="2000"/>
              <a:t>Work: for each pair of nbr objects</a:t>
            </a:r>
          </a:p>
          <a:p>
            <a:pPr eaLnBrk="1" hangingPunct="1">
              <a:lnSpc>
                <a:spcPct val="80000"/>
              </a:lnSpc>
              <a:spcBef>
                <a:spcPct val="50000"/>
              </a:spcBef>
              <a:buFontTx/>
              <a:buChar char="•"/>
            </a:pPr>
            <a:r>
              <a:rPr lang="en-US" altLang="en-US" sz="2000"/>
              <a:t>C/C ratio: O(1)</a:t>
            </a:r>
          </a:p>
          <a:p>
            <a:pPr eaLnBrk="1" hangingPunct="1">
              <a:lnSpc>
                <a:spcPct val="80000"/>
              </a:lnSpc>
              <a:spcBef>
                <a:spcPct val="50000"/>
              </a:spcBef>
              <a:buFontTx/>
              <a:buChar char="•"/>
            </a:pPr>
            <a:r>
              <a:rPr lang="en-US" altLang="en-US" sz="2000" b="1" i="1">
                <a:solidFill>
                  <a:schemeClr val="tx2"/>
                </a:solidFill>
              </a:rPr>
              <a:t>However: </a:t>
            </a:r>
          </a:p>
          <a:p>
            <a:pPr lvl="1" eaLnBrk="1" hangingPunct="1">
              <a:lnSpc>
                <a:spcPct val="80000"/>
              </a:lnSpc>
              <a:spcBef>
                <a:spcPct val="50000"/>
              </a:spcBef>
              <a:buFontTx/>
              <a:buChar char="•"/>
            </a:pPr>
            <a:r>
              <a:rPr lang="en-US" altLang="en-US" sz="2000" b="1" i="1">
                <a:solidFill>
                  <a:schemeClr val="tx2"/>
                </a:solidFill>
              </a:rPr>
              <a:t>Load Imbalance</a:t>
            </a:r>
          </a:p>
          <a:p>
            <a:pPr lvl="1" eaLnBrk="1" hangingPunct="1">
              <a:lnSpc>
                <a:spcPct val="80000"/>
              </a:lnSpc>
              <a:spcBef>
                <a:spcPct val="50000"/>
              </a:spcBef>
              <a:buFontTx/>
              <a:buChar char="•"/>
            </a:pPr>
            <a:r>
              <a:rPr lang="en-US" altLang="en-US" sz="2000" b="1" i="1">
                <a:solidFill>
                  <a:schemeClr val="tx2"/>
                </a:solidFill>
              </a:rPr>
              <a:t>Limited Parallelism</a:t>
            </a:r>
          </a:p>
          <a:p>
            <a:pPr lvl="1" eaLnBrk="1" hangingPunct="1">
              <a:lnSpc>
                <a:spcPct val="80000"/>
              </a:lnSpc>
              <a:spcBef>
                <a:spcPct val="50000"/>
              </a:spcBef>
              <a:buFontTx/>
              <a:buChar char="•"/>
            </a:pPr>
            <a:endParaRPr lang="en-US" altLang="en-US" sz="2000" b="1" i="1">
              <a:solidFill>
                <a:schemeClr val="tx2"/>
              </a:solidFill>
            </a:endParaRPr>
          </a:p>
        </p:txBody>
      </p:sp>
      <p:sp>
        <p:nvSpPr>
          <p:cNvPr id="19464" name="Text Box 22">
            <a:extLst>
              <a:ext uri="{FF2B5EF4-FFF2-40B4-BE49-F238E27FC236}">
                <a16:creationId xmlns:a16="http://schemas.microsoft.com/office/drawing/2014/main" id="{D03D7961-8C32-0C90-F415-D63CAC5DEA67}"/>
              </a:ext>
            </a:extLst>
          </p:cNvPr>
          <p:cNvSpPr txBox="1">
            <a:spLocks noChangeArrowheads="1"/>
          </p:cNvSpPr>
          <p:nvPr/>
        </p:nvSpPr>
        <p:spPr bwMode="auto">
          <a:xfrm>
            <a:off x="1752600" y="6096001"/>
            <a:ext cx="320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000">
                <a:solidFill>
                  <a:schemeClr val="accent1"/>
                </a:solidFill>
              </a:rPr>
              <a:t>Cells, Cubes or“Patches”</a:t>
            </a:r>
          </a:p>
        </p:txBody>
      </p:sp>
      <p:sp>
        <p:nvSpPr>
          <p:cNvPr id="19465" name="Line 23">
            <a:extLst>
              <a:ext uri="{FF2B5EF4-FFF2-40B4-BE49-F238E27FC236}">
                <a16:creationId xmlns:a16="http://schemas.microsoft.com/office/drawing/2014/main" id="{D27C03E5-E57B-B1A9-8360-EE70F61A5D60}"/>
              </a:ext>
            </a:extLst>
          </p:cNvPr>
          <p:cNvSpPr>
            <a:spLocks noChangeShapeType="1"/>
          </p:cNvSpPr>
          <p:nvPr/>
        </p:nvSpPr>
        <p:spPr bwMode="auto">
          <a:xfrm flipH="1" flipV="1">
            <a:off x="2362200" y="5181600"/>
            <a:ext cx="457200" cy="914400"/>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9466" name="Line 24">
            <a:extLst>
              <a:ext uri="{FF2B5EF4-FFF2-40B4-BE49-F238E27FC236}">
                <a16:creationId xmlns:a16="http://schemas.microsoft.com/office/drawing/2014/main" id="{4AAE7E66-2220-8861-0B79-E00E1DF14B0B}"/>
              </a:ext>
            </a:extLst>
          </p:cNvPr>
          <p:cNvSpPr>
            <a:spLocks noChangeShapeType="1"/>
          </p:cNvSpPr>
          <p:nvPr/>
        </p:nvSpPr>
        <p:spPr bwMode="auto">
          <a:xfrm flipV="1">
            <a:off x="3352800" y="5181600"/>
            <a:ext cx="1676400" cy="990600"/>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9467" name="Line 25">
            <a:extLst>
              <a:ext uri="{FF2B5EF4-FFF2-40B4-BE49-F238E27FC236}">
                <a16:creationId xmlns:a16="http://schemas.microsoft.com/office/drawing/2014/main" id="{1AD2C2D2-3F6E-958A-4BC1-55414D350910}"/>
              </a:ext>
            </a:extLst>
          </p:cNvPr>
          <p:cNvSpPr>
            <a:spLocks noChangeShapeType="1"/>
          </p:cNvSpPr>
          <p:nvPr/>
        </p:nvSpPr>
        <p:spPr bwMode="auto">
          <a:xfrm flipV="1">
            <a:off x="3124200" y="5181600"/>
            <a:ext cx="609600" cy="914400"/>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440346" name="Text Box 26">
            <a:extLst>
              <a:ext uri="{FF2B5EF4-FFF2-40B4-BE49-F238E27FC236}">
                <a16:creationId xmlns:a16="http://schemas.microsoft.com/office/drawing/2014/main" id="{AC020FF3-2FAD-AFC7-AE3F-C7EFC33571EA}"/>
              </a:ext>
            </a:extLst>
          </p:cNvPr>
          <p:cNvSpPr txBox="1">
            <a:spLocks noChangeArrowheads="1"/>
          </p:cNvSpPr>
          <p:nvPr/>
        </p:nvSpPr>
        <p:spPr bwMode="auto">
          <a:xfrm>
            <a:off x="6248400" y="5638801"/>
            <a:ext cx="4038600" cy="396875"/>
          </a:xfrm>
          <a:prstGeom prst="rect">
            <a:avLst/>
          </a:prstGeom>
          <a:solidFill>
            <a:schemeClr val="accent2"/>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000">
                <a:solidFill>
                  <a:schemeClr val="accent1"/>
                </a:solidFill>
              </a:rPr>
              <a:t>Charm++ is useful to handle this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440346"/>
                                        </p:tgtEl>
                                        <p:attrNameLst>
                                          <p:attrName>style.visibility</p:attrName>
                                        </p:attrNameLst>
                                      </p:cBhvr>
                                      <p:to>
                                        <p:strVal val="visible"/>
                                      </p:to>
                                    </p:set>
                                    <p:animEffect transition="in" filter="strips(downRight)">
                                      <p:cBhvr>
                                        <p:cTn id="7" dur="500"/>
                                        <p:tgtEl>
                                          <p:spTgt spid="440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6"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Footer Placeholder 3">
            <a:extLst>
              <a:ext uri="{FF2B5EF4-FFF2-40B4-BE49-F238E27FC236}">
                <a16:creationId xmlns:a16="http://schemas.microsoft.com/office/drawing/2014/main" id="{8840EB24-79AF-33F9-49D5-AFF8EEFC084C}"/>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a:solidFill>
                  <a:srgbClr val="99FF33"/>
                </a:solidFill>
              </a:rPr>
              <a:t>Charm++ Tutorial</a:t>
            </a:r>
          </a:p>
        </p:txBody>
      </p:sp>
      <p:sp>
        <p:nvSpPr>
          <p:cNvPr id="20484" name="Slide Number Placeholder 4">
            <a:extLst>
              <a:ext uri="{FF2B5EF4-FFF2-40B4-BE49-F238E27FC236}">
                <a16:creationId xmlns:a16="http://schemas.microsoft.com/office/drawing/2014/main" id="{3CF0E4A2-4C05-3A39-6728-732CC377A00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8966B2B-E633-CF40-8F7A-F650166D6A0F}" type="slidenum">
              <a:rPr lang="en-US" altLang="en-US" sz="1400">
                <a:solidFill>
                  <a:srgbClr val="99FF33"/>
                </a:solidFill>
              </a:rPr>
              <a:pPr eaLnBrk="1" hangingPunct="1"/>
              <a:t>7</a:t>
            </a:fld>
            <a:endParaRPr lang="en-US" altLang="en-US" sz="1400">
              <a:solidFill>
                <a:srgbClr val="99FF33"/>
              </a:solidFill>
            </a:endParaRPr>
          </a:p>
        </p:txBody>
      </p:sp>
      <p:sp>
        <p:nvSpPr>
          <p:cNvPr id="20485" name="Rectangle 2">
            <a:extLst>
              <a:ext uri="{FF2B5EF4-FFF2-40B4-BE49-F238E27FC236}">
                <a16:creationId xmlns:a16="http://schemas.microsoft.com/office/drawing/2014/main" id="{53BBE054-6931-F8D6-54E4-8F4C5B4E4F62}"/>
              </a:ext>
            </a:extLst>
          </p:cNvPr>
          <p:cNvSpPr>
            <a:spLocks noChangeArrowheads="1"/>
          </p:cNvSpPr>
          <p:nvPr/>
        </p:nvSpPr>
        <p:spPr bwMode="auto">
          <a:xfrm>
            <a:off x="2209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grpSp>
        <p:nvGrpSpPr>
          <p:cNvPr id="20486" name="Group 3">
            <a:extLst>
              <a:ext uri="{FF2B5EF4-FFF2-40B4-BE49-F238E27FC236}">
                <a16:creationId xmlns:a16="http://schemas.microsoft.com/office/drawing/2014/main" id="{F9A5F737-5ACB-45DA-46C1-0E01C6C3D84E}"/>
              </a:ext>
            </a:extLst>
          </p:cNvPr>
          <p:cNvGrpSpPr>
            <a:grpSpLocks/>
          </p:cNvGrpSpPr>
          <p:nvPr/>
        </p:nvGrpSpPr>
        <p:grpSpPr bwMode="auto">
          <a:xfrm>
            <a:off x="1905000" y="2209800"/>
            <a:ext cx="3886200" cy="3581400"/>
            <a:chOff x="1056" y="1200"/>
            <a:chExt cx="3744" cy="2928"/>
          </a:xfrm>
        </p:grpSpPr>
        <p:sp>
          <p:nvSpPr>
            <p:cNvPr id="20490" name="Rectangle 4">
              <a:extLst>
                <a:ext uri="{FF2B5EF4-FFF2-40B4-BE49-F238E27FC236}">
                  <a16:creationId xmlns:a16="http://schemas.microsoft.com/office/drawing/2014/main" id="{FD48D2E7-0D50-D50A-812B-C00EA4CCD110}"/>
                </a:ext>
              </a:extLst>
            </p:cNvPr>
            <p:cNvSpPr>
              <a:spLocks noChangeArrowheads="1"/>
            </p:cNvSpPr>
            <p:nvPr/>
          </p:nvSpPr>
          <p:spPr bwMode="auto">
            <a:xfrm>
              <a:off x="1056" y="1200"/>
              <a:ext cx="528" cy="528"/>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0491" name="Rectangle 5">
              <a:extLst>
                <a:ext uri="{FF2B5EF4-FFF2-40B4-BE49-F238E27FC236}">
                  <a16:creationId xmlns:a16="http://schemas.microsoft.com/office/drawing/2014/main" id="{430C46FB-EA6F-ECAD-15FB-0FFF61966A73}"/>
                </a:ext>
              </a:extLst>
            </p:cNvPr>
            <p:cNvSpPr>
              <a:spLocks noChangeArrowheads="1"/>
            </p:cNvSpPr>
            <p:nvPr/>
          </p:nvSpPr>
          <p:spPr bwMode="auto">
            <a:xfrm>
              <a:off x="2736" y="1200"/>
              <a:ext cx="528" cy="528"/>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0492" name="Rectangle 6">
              <a:extLst>
                <a:ext uri="{FF2B5EF4-FFF2-40B4-BE49-F238E27FC236}">
                  <a16:creationId xmlns:a16="http://schemas.microsoft.com/office/drawing/2014/main" id="{003B390C-BC7B-086C-9730-35B244D1746D}"/>
                </a:ext>
              </a:extLst>
            </p:cNvPr>
            <p:cNvSpPr>
              <a:spLocks noChangeArrowheads="1"/>
            </p:cNvSpPr>
            <p:nvPr/>
          </p:nvSpPr>
          <p:spPr bwMode="auto">
            <a:xfrm>
              <a:off x="4272" y="1200"/>
              <a:ext cx="528" cy="528"/>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0493" name="Rectangle 7">
              <a:extLst>
                <a:ext uri="{FF2B5EF4-FFF2-40B4-BE49-F238E27FC236}">
                  <a16:creationId xmlns:a16="http://schemas.microsoft.com/office/drawing/2014/main" id="{B448CF89-B4A2-9629-0364-A610754F5B1C}"/>
                </a:ext>
              </a:extLst>
            </p:cNvPr>
            <p:cNvSpPr>
              <a:spLocks noChangeArrowheads="1"/>
            </p:cNvSpPr>
            <p:nvPr/>
          </p:nvSpPr>
          <p:spPr bwMode="auto">
            <a:xfrm>
              <a:off x="2736" y="2400"/>
              <a:ext cx="528" cy="528"/>
            </a:xfrm>
            <a:prstGeom prst="rect">
              <a:avLst/>
            </a:prstGeom>
            <a:solidFill>
              <a:srgbClr val="FF66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0494" name="Rectangle 8">
              <a:extLst>
                <a:ext uri="{FF2B5EF4-FFF2-40B4-BE49-F238E27FC236}">
                  <a16:creationId xmlns:a16="http://schemas.microsoft.com/office/drawing/2014/main" id="{2424D0B0-2463-2E27-1530-721AB114BD76}"/>
                </a:ext>
              </a:extLst>
            </p:cNvPr>
            <p:cNvSpPr>
              <a:spLocks noChangeArrowheads="1"/>
            </p:cNvSpPr>
            <p:nvPr/>
          </p:nvSpPr>
          <p:spPr bwMode="auto">
            <a:xfrm>
              <a:off x="1056" y="2352"/>
              <a:ext cx="528" cy="528"/>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0495" name="Rectangle 9">
              <a:extLst>
                <a:ext uri="{FF2B5EF4-FFF2-40B4-BE49-F238E27FC236}">
                  <a16:creationId xmlns:a16="http://schemas.microsoft.com/office/drawing/2014/main" id="{2F393947-88CD-E3D5-2D16-CFFAEBE2C50C}"/>
                </a:ext>
              </a:extLst>
            </p:cNvPr>
            <p:cNvSpPr>
              <a:spLocks noChangeArrowheads="1"/>
            </p:cNvSpPr>
            <p:nvPr/>
          </p:nvSpPr>
          <p:spPr bwMode="auto">
            <a:xfrm>
              <a:off x="4272" y="3552"/>
              <a:ext cx="528" cy="528"/>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0496" name="Rectangle 10">
              <a:extLst>
                <a:ext uri="{FF2B5EF4-FFF2-40B4-BE49-F238E27FC236}">
                  <a16:creationId xmlns:a16="http://schemas.microsoft.com/office/drawing/2014/main" id="{454A3638-8E56-266A-47A3-1B6F41E3C5E8}"/>
                </a:ext>
              </a:extLst>
            </p:cNvPr>
            <p:cNvSpPr>
              <a:spLocks noChangeArrowheads="1"/>
            </p:cNvSpPr>
            <p:nvPr/>
          </p:nvSpPr>
          <p:spPr bwMode="auto">
            <a:xfrm>
              <a:off x="2736" y="3600"/>
              <a:ext cx="528" cy="528"/>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0497" name="Rectangle 11">
              <a:extLst>
                <a:ext uri="{FF2B5EF4-FFF2-40B4-BE49-F238E27FC236}">
                  <a16:creationId xmlns:a16="http://schemas.microsoft.com/office/drawing/2014/main" id="{2DDA0BB2-8F5B-CA2E-6F70-C6326F1C1042}"/>
                </a:ext>
              </a:extLst>
            </p:cNvPr>
            <p:cNvSpPr>
              <a:spLocks noChangeArrowheads="1"/>
            </p:cNvSpPr>
            <p:nvPr/>
          </p:nvSpPr>
          <p:spPr bwMode="auto">
            <a:xfrm>
              <a:off x="1056" y="3552"/>
              <a:ext cx="528" cy="528"/>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0498" name="Rectangle 12">
              <a:extLst>
                <a:ext uri="{FF2B5EF4-FFF2-40B4-BE49-F238E27FC236}">
                  <a16:creationId xmlns:a16="http://schemas.microsoft.com/office/drawing/2014/main" id="{3259B83D-7281-E631-33E0-23D6EBC1D193}"/>
                </a:ext>
              </a:extLst>
            </p:cNvPr>
            <p:cNvSpPr>
              <a:spLocks noChangeArrowheads="1"/>
            </p:cNvSpPr>
            <p:nvPr/>
          </p:nvSpPr>
          <p:spPr bwMode="auto">
            <a:xfrm>
              <a:off x="4272" y="2400"/>
              <a:ext cx="528" cy="528"/>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0499" name="AutoShape 13">
              <a:extLst>
                <a:ext uri="{FF2B5EF4-FFF2-40B4-BE49-F238E27FC236}">
                  <a16:creationId xmlns:a16="http://schemas.microsoft.com/office/drawing/2014/main" id="{AF2FE20B-ABC6-FECB-79B2-2060DE24CA60}"/>
                </a:ext>
              </a:extLst>
            </p:cNvPr>
            <p:cNvSpPr>
              <a:spLocks noChangeArrowheads="1"/>
            </p:cNvSpPr>
            <p:nvPr/>
          </p:nvSpPr>
          <p:spPr bwMode="auto">
            <a:xfrm>
              <a:off x="1968" y="2544"/>
              <a:ext cx="384" cy="240"/>
            </a:xfrm>
            <a:prstGeom prst="diamond">
              <a:avLst/>
            </a:prstGeom>
            <a:solidFill>
              <a:srgbClr val="FF00FF"/>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0500" name="AutoShape 14">
              <a:extLst>
                <a:ext uri="{FF2B5EF4-FFF2-40B4-BE49-F238E27FC236}">
                  <a16:creationId xmlns:a16="http://schemas.microsoft.com/office/drawing/2014/main" id="{8C3CD95F-4206-51D4-32DC-2CB83EE8603B}"/>
                </a:ext>
              </a:extLst>
            </p:cNvPr>
            <p:cNvSpPr>
              <a:spLocks noChangeArrowheads="1"/>
            </p:cNvSpPr>
            <p:nvPr/>
          </p:nvSpPr>
          <p:spPr bwMode="auto">
            <a:xfrm>
              <a:off x="2064" y="1968"/>
              <a:ext cx="384" cy="240"/>
            </a:xfrm>
            <a:prstGeom prst="diamond">
              <a:avLst/>
            </a:prstGeom>
            <a:solidFill>
              <a:srgbClr val="FF00FF"/>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0501" name="AutoShape 15">
              <a:extLst>
                <a:ext uri="{FF2B5EF4-FFF2-40B4-BE49-F238E27FC236}">
                  <a16:creationId xmlns:a16="http://schemas.microsoft.com/office/drawing/2014/main" id="{9F066C64-4307-8628-F41F-E9C0B51CD7C2}"/>
                </a:ext>
              </a:extLst>
            </p:cNvPr>
            <p:cNvSpPr>
              <a:spLocks noChangeArrowheads="1"/>
            </p:cNvSpPr>
            <p:nvPr/>
          </p:nvSpPr>
          <p:spPr bwMode="auto">
            <a:xfrm>
              <a:off x="2016" y="3120"/>
              <a:ext cx="384" cy="240"/>
            </a:xfrm>
            <a:prstGeom prst="diamond">
              <a:avLst/>
            </a:prstGeom>
            <a:solidFill>
              <a:srgbClr val="FF00FF"/>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0502" name="AutoShape 16">
              <a:extLst>
                <a:ext uri="{FF2B5EF4-FFF2-40B4-BE49-F238E27FC236}">
                  <a16:creationId xmlns:a16="http://schemas.microsoft.com/office/drawing/2014/main" id="{5C93B845-CD7F-A772-A63C-0449A6451A0E}"/>
                </a:ext>
              </a:extLst>
            </p:cNvPr>
            <p:cNvSpPr>
              <a:spLocks noChangeArrowheads="1"/>
            </p:cNvSpPr>
            <p:nvPr/>
          </p:nvSpPr>
          <p:spPr bwMode="auto">
            <a:xfrm>
              <a:off x="2784" y="3168"/>
              <a:ext cx="384" cy="240"/>
            </a:xfrm>
            <a:prstGeom prst="diamond">
              <a:avLst/>
            </a:prstGeom>
            <a:solidFill>
              <a:srgbClr val="FF00FF"/>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0503" name="AutoShape 17">
              <a:extLst>
                <a:ext uri="{FF2B5EF4-FFF2-40B4-BE49-F238E27FC236}">
                  <a16:creationId xmlns:a16="http://schemas.microsoft.com/office/drawing/2014/main" id="{B9122A35-DE34-438E-A51B-FFD0D7D997FF}"/>
                </a:ext>
              </a:extLst>
            </p:cNvPr>
            <p:cNvSpPr>
              <a:spLocks noChangeArrowheads="1"/>
            </p:cNvSpPr>
            <p:nvPr/>
          </p:nvSpPr>
          <p:spPr bwMode="auto">
            <a:xfrm>
              <a:off x="3552" y="3120"/>
              <a:ext cx="384" cy="240"/>
            </a:xfrm>
            <a:prstGeom prst="diamond">
              <a:avLst/>
            </a:prstGeom>
            <a:solidFill>
              <a:srgbClr val="FF00FF"/>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0504" name="AutoShape 18">
              <a:extLst>
                <a:ext uri="{FF2B5EF4-FFF2-40B4-BE49-F238E27FC236}">
                  <a16:creationId xmlns:a16="http://schemas.microsoft.com/office/drawing/2014/main" id="{BD945E86-CECE-6CAF-AF9B-E0139762D8E1}"/>
                </a:ext>
              </a:extLst>
            </p:cNvPr>
            <p:cNvSpPr>
              <a:spLocks noChangeArrowheads="1"/>
            </p:cNvSpPr>
            <p:nvPr/>
          </p:nvSpPr>
          <p:spPr bwMode="auto">
            <a:xfrm>
              <a:off x="3552" y="1968"/>
              <a:ext cx="384" cy="240"/>
            </a:xfrm>
            <a:prstGeom prst="diamond">
              <a:avLst/>
            </a:prstGeom>
            <a:solidFill>
              <a:srgbClr val="FF00FF"/>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0505" name="AutoShape 19">
              <a:extLst>
                <a:ext uri="{FF2B5EF4-FFF2-40B4-BE49-F238E27FC236}">
                  <a16:creationId xmlns:a16="http://schemas.microsoft.com/office/drawing/2014/main" id="{E2ADE7E0-F1CF-10EB-694F-5E790849CF33}"/>
                </a:ext>
              </a:extLst>
            </p:cNvPr>
            <p:cNvSpPr>
              <a:spLocks noChangeArrowheads="1"/>
            </p:cNvSpPr>
            <p:nvPr/>
          </p:nvSpPr>
          <p:spPr bwMode="auto">
            <a:xfrm>
              <a:off x="2832" y="1968"/>
              <a:ext cx="384" cy="240"/>
            </a:xfrm>
            <a:prstGeom prst="diamond">
              <a:avLst/>
            </a:prstGeom>
            <a:solidFill>
              <a:srgbClr val="FF00FF"/>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0506" name="AutoShape 20">
              <a:extLst>
                <a:ext uri="{FF2B5EF4-FFF2-40B4-BE49-F238E27FC236}">
                  <a16:creationId xmlns:a16="http://schemas.microsoft.com/office/drawing/2014/main" id="{9494FFF1-EAAB-6FBD-F761-35D1DCF50AEF}"/>
                </a:ext>
              </a:extLst>
            </p:cNvPr>
            <p:cNvSpPr>
              <a:spLocks noChangeArrowheads="1"/>
            </p:cNvSpPr>
            <p:nvPr/>
          </p:nvSpPr>
          <p:spPr bwMode="auto">
            <a:xfrm>
              <a:off x="3600" y="2544"/>
              <a:ext cx="384" cy="240"/>
            </a:xfrm>
            <a:prstGeom prst="diamond">
              <a:avLst/>
            </a:prstGeom>
            <a:solidFill>
              <a:srgbClr val="FF00FF"/>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0507" name="Line 21">
              <a:extLst>
                <a:ext uri="{FF2B5EF4-FFF2-40B4-BE49-F238E27FC236}">
                  <a16:creationId xmlns:a16="http://schemas.microsoft.com/office/drawing/2014/main" id="{4E46DA85-AF05-963E-A5A0-E7A20433CADB}"/>
                </a:ext>
              </a:extLst>
            </p:cNvPr>
            <p:cNvSpPr>
              <a:spLocks noChangeShapeType="1"/>
            </p:cNvSpPr>
            <p:nvPr/>
          </p:nvSpPr>
          <p:spPr bwMode="auto">
            <a:xfrm>
              <a:off x="1584" y="2688"/>
              <a:ext cx="384" cy="0"/>
            </a:xfrm>
            <a:prstGeom prst="line">
              <a:avLst/>
            </a:prstGeom>
            <a:noFill/>
            <a:ln w="28575"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508" name="Line 22">
              <a:extLst>
                <a:ext uri="{FF2B5EF4-FFF2-40B4-BE49-F238E27FC236}">
                  <a16:creationId xmlns:a16="http://schemas.microsoft.com/office/drawing/2014/main" id="{2BB1BC27-AD68-247D-9AA1-79A1C4B70394}"/>
                </a:ext>
              </a:extLst>
            </p:cNvPr>
            <p:cNvSpPr>
              <a:spLocks noChangeShapeType="1"/>
            </p:cNvSpPr>
            <p:nvPr/>
          </p:nvSpPr>
          <p:spPr bwMode="auto">
            <a:xfrm>
              <a:off x="3264" y="2688"/>
              <a:ext cx="384" cy="0"/>
            </a:xfrm>
            <a:prstGeom prst="line">
              <a:avLst/>
            </a:prstGeom>
            <a:noFill/>
            <a:ln w="28575"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509" name="Line 23">
              <a:extLst>
                <a:ext uri="{FF2B5EF4-FFF2-40B4-BE49-F238E27FC236}">
                  <a16:creationId xmlns:a16="http://schemas.microsoft.com/office/drawing/2014/main" id="{7C5641DD-F856-612B-6E3C-CB190F932F87}"/>
                </a:ext>
              </a:extLst>
            </p:cNvPr>
            <p:cNvSpPr>
              <a:spLocks noChangeShapeType="1"/>
            </p:cNvSpPr>
            <p:nvPr/>
          </p:nvSpPr>
          <p:spPr bwMode="auto">
            <a:xfrm>
              <a:off x="3984" y="2688"/>
              <a:ext cx="384" cy="0"/>
            </a:xfrm>
            <a:prstGeom prst="line">
              <a:avLst/>
            </a:prstGeom>
            <a:noFill/>
            <a:ln w="28575"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510" name="Line 24">
              <a:extLst>
                <a:ext uri="{FF2B5EF4-FFF2-40B4-BE49-F238E27FC236}">
                  <a16:creationId xmlns:a16="http://schemas.microsoft.com/office/drawing/2014/main" id="{5474DE60-0F0B-6005-F5FE-522812612CA2}"/>
                </a:ext>
              </a:extLst>
            </p:cNvPr>
            <p:cNvSpPr>
              <a:spLocks noChangeShapeType="1"/>
            </p:cNvSpPr>
            <p:nvPr/>
          </p:nvSpPr>
          <p:spPr bwMode="auto">
            <a:xfrm>
              <a:off x="2352" y="2688"/>
              <a:ext cx="384" cy="0"/>
            </a:xfrm>
            <a:prstGeom prst="line">
              <a:avLst/>
            </a:prstGeom>
            <a:noFill/>
            <a:ln w="28575"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511" name="Line 25">
              <a:extLst>
                <a:ext uri="{FF2B5EF4-FFF2-40B4-BE49-F238E27FC236}">
                  <a16:creationId xmlns:a16="http://schemas.microsoft.com/office/drawing/2014/main" id="{42A408C7-E621-C6F9-F8CE-EEEB9FB41605}"/>
                </a:ext>
              </a:extLst>
            </p:cNvPr>
            <p:cNvSpPr>
              <a:spLocks noChangeShapeType="1"/>
            </p:cNvSpPr>
            <p:nvPr/>
          </p:nvSpPr>
          <p:spPr bwMode="auto">
            <a:xfrm flipH="1">
              <a:off x="2352" y="2976"/>
              <a:ext cx="384" cy="192"/>
            </a:xfrm>
            <a:prstGeom prst="line">
              <a:avLst/>
            </a:prstGeom>
            <a:noFill/>
            <a:ln w="381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512" name="Line 26">
              <a:extLst>
                <a:ext uri="{FF2B5EF4-FFF2-40B4-BE49-F238E27FC236}">
                  <a16:creationId xmlns:a16="http://schemas.microsoft.com/office/drawing/2014/main" id="{966F7DA7-2C48-E637-3F9D-4337EA4587EB}"/>
                </a:ext>
              </a:extLst>
            </p:cNvPr>
            <p:cNvSpPr>
              <a:spLocks noChangeShapeType="1"/>
            </p:cNvSpPr>
            <p:nvPr/>
          </p:nvSpPr>
          <p:spPr bwMode="auto">
            <a:xfrm flipH="1">
              <a:off x="1632" y="3360"/>
              <a:ext cx="384" cy="192"/>
            </a:xfrm>
            <a:prstGeom prst="line">
              <a:avLst/>
            </a:prstGeom>
            <a:noFill/>
            <a:ln w="381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513" name="Line 27">
              <a:extLst>
                <a:ext uri="{FF2B5EF4-FFF2-40B4-BE49-F238E27FC236}">
                  <a16:creationId xmlns:a16="http://schemas.microsoft.com/office/drawing/2014/main" id="{CB34CEE1-2151-E899-BB38-0F704C5DE982}"/>
                </a:ext>
              </a:extLst>
            </p:cNvPr>
            <p:cNvSpPr>
              <a:spLocks noChangeShapeType="1"/>
            </p:cNvSpPr>
            <p:nvPr/>
          </p:nvSpPr>
          <p:spPr bwMode="auto">
            <a:xfrm flipH="1">
              <a:off x="3840" y="1776"/>
              <a:ext cx="384" cy="192"/>
            </a:xfrm>
            <a:prstGeom prst="line">
              <a:avLst/>
            </a:prstGeom>
            <a:noFill/>
            <a:ln w="381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514" name="Line 28">
              <a:extLst>
                <a:ext uri="{FF2B5EF4-FFF2-40B4-BE49-F238E27FC236}">
                  <a16:creationId xmlns:a16="http://schemas.microsoft.com/office/drawing/2014/main" id="{4273DA0F-9EC8-3E75-3B14-009316C21C94}"/>
                </a:ext>
              </a:extLst>
            </p:cNvPr>
            <p:cNvSpPr>
              <a:spLocks noChangeShapeType="1"/>
            </p:cNvSpPr>
            <p:nvPr/>
          </p:nvSpPr>
          <p:spPr bwMode="auto">
            <a:xfrm flipH="1">
              <a:off x="3264" y="2160"/>
              <a:ext cx="384" cy="192"/>
            </a:xfrm>
            <a:prstGeom prst="line">
              <a:avLst/>
            </a:prstGeom>
            <a:noFill/>
            <a:ln w="381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515" name="Line 29">
              <a:extLst>
                <a:ext uri="{FF2B5EF4-FFF2-40B4-BE49-F238E27FC236}">
                  <a16:creationId xmlns:a16="http://schemas.microsoft.com/office/drawing/2014/main" id="{88AACB51-543F-E8C3-0985-17E50BFECF0B}"/>
                </a:ext>
              </a:extLst>
            </p:cNvPr>
            <p:cNvSpPr>
              <a:spLocks noChangeShapeType="1"/>
            </p:cNvSpPr>
            <p:nvPr/>
          </p:nvSpPr>
          <p:spPr bwMode="auto">
            <a:xfrm>
              <a:off x="3024" y="1728"/>
              <a:ext cx="0" cy="192"/>
            </a:xfrm>
            <a:prstGeom prst="line">
              <a:avLst/>
            </a:prstGeom>
            <a:noFill/>
            <a:ln w="381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516" name="Line 30">
              <a:extLst>
                <a:ext uri="{FF2B5EF4-FFF2-40B4-BE49-F238E27FC236}">
                  <a16:creationId xmlns:a16="http://schemas.microsoft.com/office/drawing/2014/main" id="{CC831F07-2B2D-66BF-FEB1-C8216AF5960C}"/>
                </a:ext>
              </a:extLst>
            </p:cNvPr>
            <p:cNvSpPr>
              <a:spLocks noChangeShapeType="1"/>
            </p:cNvSpPr>
            <p:nvPr/>
          </p:nvSpPr>
          <p:spPr bwMode="auto">
            <a:xfrm>
              <a:off x="3024" y="2208"/>
              <a:ext cx="0" cy="192"/>
            </a:xfrm>
            <a:prstGeom prst="line">
              <a:avLst/>
            </a:prstGeom>
            <a:noFill/>
            <a:ln w="381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517" name="Line 31">
              <a:extLst>
                <a:ext uri="{FF2B5EF4-FFF2-40B4-BE49-F238E27FC236}">
                  <a16:creationId xmlns:a16="http://schemas.microsoft.com/office/drawing/2014/main" id="{56EA9E60-D5EC-14A5-1C9B-FBD4D2EE6FFC}"/>
                </a:ext>
              </a:extLst>
            </p:cNvPr>
            <p:cNvSpPr>
              <a:spLocks noChangeShapeType="1"/>
            </p:cNvSpPr>
            <p:nvPr/>
          </p:nvSpPr>
          <p:spPr bwMode="auto">
            <a:xfrm>
              <a:off x="2976" y="2976"/>
              <a:ext cx="0" cy="192"/>
            </a:xfrm>
            <a:prstGeom prst="line">
              <a:avLst/>
            </a:prstGeom>
            <a:noFill/>
            <a:ln w="381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518" name="Line 32">
              <a:extLst>
                <a:ext uri="{FF2B5EF4-FFF2-40B4-BE49-F238E27FC236}">
                  <a16:creationId xmlns:a16="http://schemas.microsoft.com/office/drawing/2014/main" id="{576D7B93-61AE-EB3A-70E7-288A93556DC0}"/>
                </a:ext>
              </a:extLst>
            </p:cNvPr>
            <p:cNvSpPr>
              <a:spLocks noChangeShapeType="1"/>
            </p:cNvSpPr>
            <p:nvPr/>
          </p:nvSpPr>
          <p:spPr bwMode="auto">
            <a:xfrm>
              <a:off x="3024" y="3408"/>
              <a:ext cx="0" cy="192"/>
            </a:xfrm>
            <a:prstGeom prst="line">
              <a:avLst/>
            </a:prstGeom>
            <a:noFill/>
            <a:ln w="381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519" name="Line 33">
              <a:extLst>
                <a:ext uri="{FF2B5EF4-FFF2-40B4-BE49-F238E27FC236}">
                  <a16:creationId xmlns:a16="http://schemas.microsoft.com/office/drawing/2014/main" id="{FCAAF734-943B-3E24-9A4B-8B2B98F9F777}"/>
                </a:ext>
              </a:extLst>
            </p:cNvPr>
            <p:cNvSpPr>
              <a:spLocks noChangeShapeType="1"/>
            </p:cNvSpPr>
            <p:nvPr/>
          </p:nvSpPr>
          <p:spPr bwMode="auto">
            <a:xfrm>
              <a:off x="1632" y="1728"/>
              <a:ext cx="480" cy="288"/>
            </a:xfrm>
            <a:prstGeom prst="line">
              <a:avLst/>
            </a:prstGeom>
            <a:noFill/>
            <a:ln w="381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520" name="Line 34">
              <a:extLst>
                <a:ext uri="{FF2B5EF4-FFF2-40B4-BE49-F238E27FC236}">
                  <a16:creationId xmlns:a16="http://schemas.microsoft.com/office/drawing/2014/main" id="{6B06335F-DCFF-9558-ED6D-9C8D07011DA2}"/>
                </a:ext>
              </a:extLst>
            </p:cNvPr>
            <p:cNvSpPr>
              <a:spLocks noChangeShapeType="1"/>
            </p:cNvSpPr>
            <p:nvPr/>
          </p:nvSpPr>
          <p:spPr bwMode="auto">
            <a:xfrm>
              <a:off x="2352" y="2160"/>
              <a:ext cx="480" cy="288"/>
            </a:xfrm>
            <a:prstGeom prst="line">
              <a:avLst/>
            </a:prstGeom>
            <a:noFill/>
            <a:ln w="381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521" name="Line 35">
              <a:extLst>
                <a:ext uri="{FF2B5EF4-FFF2-40B4-BE49-F238E27FC236}">
                  <a16:creationId xmlns:a16="http://schemas.microsoft.com/office/drawing/2014/main" id="{A6B95898-2F7A-0F1D-B04F-457EFA4ED80A}"/>
                </a:ext>
              </a:extLst>
            </p:cNvPr>
            <p:cNvSpPr>
              <a:spLocks noChangeShapeType="1"/>
            </p:cNvSpPr>
            <p:nvPr/>
          </p:nvSpPr>
          <p:spPr bwMode="auto">
            <a:xfrm>
              <a:off x="3888" y="3312"/>
              <a:ext cx="480" cy="288"/>
            </a:xfrm>
            <a:prstGeom prst="line">
              <a:avLst/>
            </a:prstGeom>
            <a:noFill/>
            <a:ln w="381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522" name="Line 36">
              <a:extLst>
                <a:ext uri="{FF2B5EF4-FFF2-40B4-BE49-F238E27FC236}">
                  <a16:creationId xmlns:a16="http://schemas.microsoft.com/office/drawing/2014/main" id="{1555A572-4E52-F617-40D1-C1D140E62278}"/>
                </a:ext>
              </a:extLst>
            </p:cNvPr>
            <p:cNvSpPr>
              <a:spLocks noChangeShapeType="1"/>
            </p:cNvSpPr>
            <p:nvPr/>
          </p:nvSpPr>
          <p:spPr bwMode="auto">
            <a:xfrm>
              <a:off x="3264" y="2880"/>
              <a:ext cx="480" cy="288"/>
            </a:xfrm>
            <a:prstGeom prst="line">
              <a:avLst/>
            </a:prstGeom>
            <a:noFill/>
            <a:ln w="381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523" name="Line 37">
              <a:extLst>
                <a:ext uri="{FF2B5EF4-FFF2-40B4-BE49-F238E27FC236}">
                  <a16:creationId xmlns:a16="http://schemas.microsoft.com/office/drawing/2014/main" id="{D2E1BA0C-0159-2BCF-EEA6-F7A8B7A9E624}"/>
                </a:ext>
              </a:extLst>
            </p:cNvPr>
            <p:cNvSpPr>
              <a:spLocks noChangeShapeType="1"/>
            </p:cNvSpPr>
            <p:nvPr/>
          </p:nvSpPr>
          <p:spPr bwMode="auto">
            <a:xfrm>
              <a:off x="1584" y="2688"/>
              <a:ext cx="1152" cy="0"/>
            </a:xfrm>
            <a:prstGeom prst="line">
              <a:avLst/>
            </a:prstGeom>
            <a:noFill/>
            <a:ln w="12700" cap="sq">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0524" name="AutoShape 38">
              <a:extLst>
                <a:ext uri="{FF2B5EF4-FFF2-40B4-BE49-F238E27FC236}">
                  <a16:creationId xmlns:a16="http://schemas.microsoft.com/office/drawing/2014/main" id="{9DCFE5A5-5DD0-59E3-E771-3C3B1E69C7C0}"/>
                </a:ext>
              </a:extLst>
            </p:cNvPr>
            <p:cNvSpPr>
              <a:spLocks noChangeArrowheads="1"/>
            </p:cNvSpPr>
            <p:nvPr/>
          </p:nvSpPr>
          <p:spPr bwMode="auto">
            <a:xfrm>
              <a:off x="2832" y="2544"/>
              <a:ext cx="384" cy="240"/>
            </a:xfrm>
            <a:prstGeom prst="diamond">
              <a:avLst/>
            </a:prstGeom>
            <a:solidFill>
              <a:srgbClr val="FF00FF"/>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sp>
        <p:nvSpPr>
          <p:cNvPr id="20487" name="Rectangle 39">
            <a:extLst>
              <a:ext uri="{FF2B5EF4-FFF2-40B4-BE49-F238E27FC236}">
                <a16:creationId xmlns:a16="http://schemas.microsoft.com/office/drawing/2014/main" id="{2FB84FE8-F484-9286-97B1-01B46B516F12}"/>
              </a:ext>
            </a:extLst>
          </p:cNvPr>
          <p:cNvSpPr>
            <a:spLocks noGrp="1" noChangeArrowheads="1"/>
          </p:cNvSpPr>
          <p:nvPr>
            <p:ph type="title"/>
          </p:nvPr>
        </p:nvSpPr>
        <p:spPr/>
        <p:txBody>
          <a:bodyPr/>
          <a:lstStyle/>
          <a:p>
            <a:pPr eaLnBrk="1" hangingPunct="1"/>
            <a:r>
              <a:rPr lang="en-US" altLang="en-US"/>
              <a:t> </a:t>
            </a:r>
          </a:p>
        </p:txBody>
      </p:sp>
      <p:sp>
        <p:nvSpPr>
          <p:cNvPr id="20488" name="Text Box 40">
            <a:extLst>
              <a:ext uri="{FF2B5EF4-FFF2-40B4-BE49-F238E27FC236}">
                <a16:creationId xmlns:a16="http://schemas.microsoft.com/office/drawing/2014/main" id="{076CD991-0AEA-DE19-2884-8D932DB014EB}"/>
              </a:ext>
            </a:extLst>
          </p:cNvPr>
          <p:cNvSpPr txBox="1">
            <a:spLocks noChangeArrowheads="1"/>
          </p:cNvSpPr>
          <p:nvPr/>
        </p:nvSpPr>
        <p:spPr bwMode="auto">
          <a:xfrm>
            <a:off x="2133600" y="609600"/>
            <a:ext cx="8077200" cy="1220788"/>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3200">
                <a:solidFill>
                  <a:srgbClr val="000066"/>
                </a:solidFill>
              </a:rPr>
              <a:t>Object Based Parallelization for MD:</a:t>
            </a:r>
          </a:p>
          <a:p>
            <a:pPr algn="ctr" eaLnBrk="1" hangingPunct="1">
              <a:spcBef>
                <a:spcPct val="50000"/>
              </a:spcBef>
            </a:pPr>
            <a:r>
              <a:rPr lang="en-US" altLang="en-US" sz="2800">
                <a:solidFill>
                  <a:srgbClr val="000066"/>
                </a:solidFill>
              </a:rPr>
              <a:t>Force Decomposition + Spatial Decomposition</a:t>
            </a:r>
          </a:p>
        </p:txBody>
      </p:sp>
      <p:sp>
        <p:nvSpPr>
          <p:cNvPr id="20489" name="Text Box 41">
            <a:extLst>
              <a:ext uri="{FF2B5EF4-FFF2-40B4-BE49-F238E27FC236}">
                <a16:creationId xmlns:a16="http://schemas.microsoft.com/office/drawing/2014/main" id="{BF0F63AF-8E73-D1D2-672A-DA3F10C33AEF}"/>
              </a:ext>
            </a:extLst>
          </p:cNvPr>
          <p:cNvSpPr txBox="1">
            <a:spLocks noChangeArrowheads="1"/>
          </p:cNvSpPr>
          <p:nvPr/>
        </p:nvSpPr>
        <p:spPr bwMode="auto">
          <a:xfrm>
            <a:off x="6096000" y="2209801"/>
            <a:ext cx="4419600" cy="442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eaLnBrk="0" hangingPunct="0">
              <a:defRPr sz="2400">
                <a:solidFill>
                  <a:schemeClr val="tx1"/>
                </a:solidFill>
                <a:latin typeface="Times New Roman" panose="02020603050405020304" pitchFamily="18" charset="0"/>
              </a:defRPr>
            </a:lvl2pPr>
            <a:lvl3pPr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buFontTx/>
              <a:buChar char="•"/>
            </a:pPr>
            <a:r>
              <a:rPr lang="en-US" altLang="en-US" sz="2800"/>
              <a:t>Now, we have many objects to load balance:</a:t>
            </a:r>
          </a:p>
          <a:p>
            <a:pPr lvl="1" eaLnBrk="1" hangingPunct="1">
              <a:spcBef>
                <a:spcPct val="20000"/>
              </a:spcBef>
              <a:buFontTx/>
              <a:buChar char="•"/>
            </a:pPr>
            <a:r>
              <a:rPr lang="en-US" altLang="en-US">
                <a:solidFill>
                  <a:schemeClr val="accent2"/>
                </a:solidFill>
              </a:rPr>
              <a:t>Each diamond can be  assigned to any proc.</a:t>
            </a:r>
          </a:p>
          <a:p>
            <a:pPr lvl="1" eaLnBrk="1" hangingPunct="1">
              <a:spcBef>
                <a:spcPct val="20000"/>
              </a:spcBef>
              <a:buFontTx/>
              <a:buChar char="•"/>
            </a:pPr>
            <a:r>
              <a:rPr lang="en-US" altLang="en-US">
                <a:solidFill>
                  <a:schemeClr val="accent2"/>
                </a:solidFill>
              </a:rPr>
              <a:t> Number of diamonds (3D): </a:t>
            </a:r>
          </a:p>
          <a:p>
            <a:pPr lvl="2" eaLnBrk="1" hangingPunct="1">
              <a:spcBef>
                <a:spcPct val="20000"/>
              </a:spcBef>
              <a:buFontTx/>
              <a:buChar char="–"/>
            </a:pPr>
            <a:r>
              <a:rPr lang="en-US" altLang="en-US">
                <a:solidFill>
                  <a:schemeClr val="accent2"/>
                </a:solidFill>
              </a:rPr>
              <a:t>14·Number of Patches</a:t>
            </a:r>
          </a:p>
          <a:p>
            <a:pPr eaLnBrk="1" hangingPunct="1">
              <a:spcBef>
                <a:spcPct val="20000"/>
              </a:spcBef>
              <a:buFontTx/>
              <a:buChar char="–"/>
            </a:pPr>
            <a:r>
              <a:rPr lang="en-US" altLang="en-US">
                <a:solidFill>
                  <a:schemeClr val="accent2"/>
                </a:solidFill>
              </a:rPr>
              <a:t>2-away variation:</a:t>
            </a:r>
          </a:p>
          <a:p>
            <a:pPr lvl="1" eaLnBrk="1" hangingPunct="1">
              <a:spcBef>
                <a:spcPct val="20000"/>
              </a:spcBef>
              <a:buFontTx/>
              <a:buChar char="–"/>
            </a:pPr>
            <a:r>
              <a:rPr lang="en-US" altLang="en-US">
                <a:solidFill>
                  <a:schemeClr val="accent2"/>
                </a:solidFill>
              </a:rPr>
              <a:t>Half-size cubes</a:t>
            </a:r>
          </a:p>
          <a:p>
            <a:pPr lvl="1" eaLnBrk="1" hangingPunct="1">
              <a:spcBef>
                <a:spcPct val="20000"/>
              </a:spcBef>
              <a:buFontTx/>
              <a:buChar char="–"/>
            </a:pPr>
            <a:r>
              <a:rPr lang="en-US" altLang="en-US">
                <a:solidFill>
                  <a:schemeClr val="accent2"/>
                </a:solidFill>
              </a:rPr>
              <a:t>5x5x5 interactions</a:t>
            </a:r>
          </a:p>
          <a:p>
            <a:pPr eaLnBrk="1" hangingPunct="1">
              <a:spcBef>
                <a:spcPct val="20000"/>
              </a:spcBef>
              <a:buFontTx/>
              <a:buChar char="–"/>
            </a:pPr>
            <a:r>
              <a:rPr lang="en-US" altLang="en-US"/>
              <a:t>3-away interactions: 7x7x7</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dirty="0"/>
              <a:t>Parallelization using Charm++</a:t>
            </a:r>
          </a:p>
        </p:txBody>
      </p:sp>
      <p:sp>
        <p:nvSpPr>
          <p:cNvPr id="27652" name="Footer Placeholder 4"/>
          <p:cNvSpPr>
            <a:spLocks noGrp="1"/>
          </p:cNvSpPr>
          <p:nvPr>
            <p:ph type="ftr" sz="quarter" idx="11"/>
          </p:nvPr>
        </p:nvSpPr>
        <p:spPr>
          <a:noFill/>
        </p:spPr>
        <p:txBody>
          <a:bodyPr/>
          <a:lstStyle/>
          <a:p>
            <a:r>
              <a:rPr lang="en-US">
                <a:solidFill>
                  <a:srgbClr val="575F6D">
                    <a:lumMod val="40000"/>
                    <a:lumOff val="60000"/>
                  </a:srgbClr>
                </a:solidFill>
              </a:rPr>
              <a:t>Charm++ Tutorial</a:t>
            </a:r>
            <a:endParaRPr lang="en-US" dirty="0">
              <a:solidFill>
                <a:srgbClr val="575F6D">
                  <a:lumMod val="40000"/>
                  <a:lumOff val="60000"/>
                </a:srgbClr>
              </a:solidFill>
            </a:endParaRPr>
          </a:p>
        </p:txBody>
      </p:sp>
      <p:sp>
        <p:nvSpPr>
          <p:cNvPr id="27653" name="Slide Number Placeholder 3"/>
          <p:cNvSpPr>
            <a:spLocks noGrp="1"/>
          </p:cNvSpPr>
          <p:nvPr>
            <p:ph type="sldNum" sz="quarter" idx="12"/>
          </p:nvPr>
        </p:nvSpPr>
        <p:spPr>
          <a:noFill/>
        </p:spPr>
        <p:txBody>
          <a:bodyPr/>
          <a:lstStyle/>
          <a:p>
            <a:fld id="{172A2166-46F5-4F64-832F-9710E81F95E2}" type="slidenum">
              <a:rPr lang="en-US" smtClean="0">
                <a:solidFill>
                  <a:prstClr val="black">
                    <a:tint val="75000"/>
                  </a:prstClr>
                </a:solidFill>
              </a:rPr>
              <a:pPr/>
              <a:t>8</a:t>
            </a:fld>
            <a:endParaRPr lang="en-US" dirty="0">
              <a:solidFill>
                <a:prstClr val="black">
                  <a:tint val="75000"/>
                </a:prstClr>
              </a:solidFill>
            </a:endParaRPr>
          </a:p>
        </p:txBody>
      </p:sp>
      <p:pic>
        <p:nvPicPr>
          <p:cNvPr id="27654" name="Picture 8"/>
          <p:cNvPicPr>
            <a:picLocks noChangeAspect="1" noChangeArrowheads="1"/>
          </p:cNvPicPr>
          <p:nvPr/>
        </p:nvPicPr>
        <p:blipFill>
          <a:blip r:embed="rId3"/>
          <a:srcRect/>
          <a:stretch>
            <a:fillRect/>
          </a:stretch>
        </p:blipFill>
        <p:spPr bwMode="auto">
          <a:xfrm>
            <a:off x="1320800" y="1524001"/>
            <a:ext cx="9956800" cy="3635375"/>
          </a:xfrm>
          <a:prstGeom prst="rect">
            <a:avLst/>
          </a:prstGeom>
          <a:noFill/>
          <a:ln w="12700">
            <a:noFill/>
            <a:miter lim="800000"/>
            <a:headEnd type="none" w="sm" len="sm"/>
            <a:tailEnd type="none" w="sm" len="sm"/>
          </a:ln>
        </p:spPr>
      </p:pic>
      <p:sp>
        <p:nvSpPr>
          <p:cNvPr id="10" name="Rounded Rectangle 9"/>
          <p:cNvSpPr/>
          <p:nvPr/>
        </p:nvSpPr>
        <p:spPr>
          <a:xfrm>
            <a:off x="4165600" y="2819400"/>
            <a:ext cx="2743200" cy="914400"/>
          </a:xfrm>
          <a:prstGeom prst="roundRect">
            <a:avLst/>
          </a:prstGeom>
          <a:solidFill>
            <a:srgbClr val="FF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defRPr/>
            </a:pPr>
            <a:endParaRPr lang="en-US" sz="2400" dirty="0">
              <a:solidFill>
                <a:prstClr val="white"/>
              </a:solidFill>
              <a:latin typeface="Lucida Sans Unicode"/>
            </a:endParaRPr>
          </a:p>
        </p:txBody>
      </p:sp>
    </p:spTree>
    <p:extLst>
      <p:ext uri="{BB962C8B-B14F-4D97-AF65-F5344CB8AC3E}">
        <p14:creationId xmlns:p14="http://schemas.microsoft.com/office/powerpoint/2010/main" val="2265873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Footer Placeholder 4">
            <a:extLst>
              <a:ext uri="{FF2B5EF4-FFF2-40B4-BE49-F238E27FC236}">
                <a16:creationId xmlns:a16="http://schemas.microsoft.com/office/drawing/2014/main" id="{B8E44C70-8BC5-2BA0-00DD-2FDD266995BE}"/>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a:solidFill>
                  <a:srgbClr val="99FF33"/>
                </a:solidFill>
              </a:rPr>
              <a:t>Charm++ Tutorial</a:t>
            </a:r>
          </a:p>
        </p:txBody>
      </p:sp>
      <p:sp>
        <p:nvSpPr>
          <p:cNvPr id="22532" name="Slide Number Placeholder 5">
            <a:extLst>
              <a:ext uri="{FF2B5EF4-FFF2-40B4-BE49-F238E27FC236}">
                <a16:creationId xmlns:a16="http://schemas.microsoft.com/office/drawing/2014/main" id="{3912EF87-98A9-B4EF-6CE9-29C26DC105F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2DF5F59-FFD2-D543-8811-C11075F0FB1D}" type="slidenum">
              <a:rPr lang="en-US" altLang="en-US" sz="1400">
                <a:solidFill>
                  <a:srgbClr val="99FF33"/>
                </a:solidFill>
              </a:rPr>
              <a:pPr eaLnBrk="1" hangingPunct="1"/>
              <a:t>9</a:t>
            </a:fld>
            <a:endParaRPr lang="en-US" altLang="en-US" sz="1400">
              <a:solidFill>
                <a:srgbClr val="99FF33"/>
              </a:solidFill>
            </a:endParaRPr>
          </a:p>
        </p:txBody>
      </p:sp>
      <p:sp>
        <p:nvSpPr>
          <p:cNvPr id="22533" name="Rectangle 2">
            <a:extLst>
              <a:ext uri="{FF2B5EF4-FFF2-40B4-BE49-F238E27FC236}">
                <a16:creationId xmlns:a16="http://schemas.microsoft.com/office/drawing/2014/main" id="{592AEC23-6D0C-D523-8857-4DBB7D672CEC}"/>
              </a:ext>
            </a:extLst>
          </p:cNvPr>
          <p:cNvSpPr>
            <a:spLocks noGrp="1" noChangeArrowheads="1"/>
          </p:cNvSpPr>
          <p:nvPr>
            <p:ph type="title"/>
          </p:nvPr>
        </p:nvSpPr>
        <p:spPr/>
        <p:txBody>
          <a:bodyPr/>
          <a:lstStyle/>
          <a:p>
            <a:pPr eaLnBrk="1" hangingPunct="1"/>
            <a:r>
              <a:rPr lang="en-US" altLang="en-US" sz="3200"/>
              <a:t>Amdahl and variants</a:t>
            </a:r>
          </a:p>
        </p:txBody>
      </p:sp>
      <p:sp>
        <p:nvSpPr>
          <p:cNvPr id="22534" name="Rectangle 3">
            <a:extLst>
              <a:ext uri="{FF2B5EF4-FFF2-40B4-BE49-F238E27FC236}">
                <a16:creationId xmlns:a16="http://schemas.microsoft.com/office/drawing/2014/main" id="{9756945B-48C8-FDDB-810E-05B37057EB7A}"/>
              </a:ext>
            </a:extLst>
          </p:cNvPr>
          <p:cNvSpPr>
            <a:spLocks noGrp="1" noChangeArrowheads="1"/>
          </p:cNvSpPr>
          <p:nvPr>
            <p:ph type="body" idx="1"/>
          </p:nvPr>
        </p:nvSpPr>
        <p:spPr/>
        <p:txBody>
          <a:bodyPr/>
          <a:lstStyle/>
          <a:p>
            <a:pPr eaLnBrk="1" hangingPunct="1"/>
            <a:r>
              <a:rPr lang="en-US" altLang="en-US"/>
              <a:t>The original Amdahl’s law, interpreted as:</a:t>
            </a:r>
          </a:p>
          <a:p>
            <a:pPr lvl="1" eaLnBrk="1" hangingPunct="1"/>
            <a:r>
              <a:rPr lang="en-US" altLang="en-US"/>
              <a:t>If there is a x% sequential component, speedup can’t be more than 100/x.</a:t>
            </a:r>
          </a:p>
          <a:p>
            <a:pPr eaLnBrk="1" hangingPunct="1"/>
            <a:r>
              <a:rPr lang="en-US" altLang="en-US"/>
              <a:t>Variations:</a:t>
            </a:r>
          </a:p>
          <a:p>
            <a:pPr lvl="1" eaLnBrk="1" hangingPunct="1"/>
            <a:r>
              <a:rPr lang="en-US" altLang="en-US"/>
              <a:t>If you decompose a problem into many parts, then the parallel time cannot be less than the largest of the parts</a:t>
            </a:r>
          </a:p>
          <a:p>
            <a:pPr lvl="1" eaLnBrk="1" hangingPunct="1"/>
            <a:r>
              <a:rPr lang="en-US" altLang="en-US"/>
              <a:t>If the critical path through a computation is T1, you cannot complete in less time than T, no matter how many processors you use</a:t>
            </a:r>
          </a:p>
          <a:p>
            <a:pPr lvl="1" eaLnBrk="1" hangingPunct="1"/>
            <a:r>
              <a:rPr lang="en-US" altLang="en-US"/>
              <a:t>…</a:t>
            </a:r>
          </a:p>
        </p:txBody>
      </p:sp>
    </p:spTree>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112.9"/>
</p:tagLst>
</file>

<file path=ppt/tags/tag2.xml><?xml version="1.0" encoding="utf-8"?>
<p:tagLst xmlns:a="http://schemas.openxmlformats.org/drawingml/2006/main" xmlns:r="http://schemas.openxmlformats.org/officeDocument/2006/relationships" xmlns:p="http://schemas.openxmlformats.org/presentationml/2006/main">
  <p:tag name="TIMING" val="|112.9"/>
</p:tagLst>
</file>

<file path=ppt/theme/theme1.xml><?xml version="1.0" encoding="utf-8"?>
<a:theme xmlns:a="http://schemas.openxmlformats.org/drawingml/2006/main" name="sc17tutorial_1">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17tutorial_1" id="{95B0AFA7-D1F1-6C4A-A757-9008A45739D9}" vid="{05B43A2F-DDB2-E14E-BA82-08BEF238A6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sc17tutorial_1</Template>
  <TotalTime>61</TotalTime>
  <Words>2050</Words>
  <Application>Microsoft Macintosh PowerPoint</Application>
  <PresentationFormat>Widescreen</PresentationFormat>
  <Paragraphs>427</Paragraphs>
  <Slides>50</Slides>
  <Notes>17</Notes>
  <HiddenSlides>4</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1" baseType="lpstr">
      <vt:lpstr>Arial</vt:lpstr>
      <vt:lpstr>Book Antiqua</vt:lpstr>
      <vt:lpstr>Calibri</vt:lpstr>
      <vt:lpstr>Helvetica Neue</vt:lpstr>
      <vt:lpstr>Impact</vt:lpstr>
      <vt:lpstr>Lucida Sans Unicode</vt:lpstr>
      <vt:lpstr>Monotype Corsiva</vt:lpstr>
      <vt:lpstr>Times New Roman</vt:lpstr>
      <vt:lpstr>Wingdings</vt:lpstr>
      <vt:lpstr>sc17tutorial_1</vt:lpstr>
      <vt:lpstr>Worksheet</vt:lpstr>
      <vt:lpstr>Charm++ Applications  as case studies</vt:lpstr>
      <vt:lpstr>NAMD: Biomolecular Simulations</vt:lpstr>
      <vt:lpstr>NAMD: Molecular Dynamics</vt:lpstr>
      <vt:lpstr>Further MD</vt:lpstr>
      <vt:lpstr>Traditional Approaches: non isoefficient</vt:lpstr>
      <vt:lpstr>Spatial Decomposition Via Charm</vt:lpstr>
      <vt:lpstr> </vt:lpstr>
      <vt:lpstr>Parallelization using Charm++</vt:lpstr>
      <vt:lpstr>Amdahl and variants</vt:lpstr>
      <vt:lpstr>Grainsize and Amdahls’s law</vt:lpstr>
      <vt:lpstr>Grainsize analysis</vt:lpstr>
      <vt:lpstr>Fine Grained Decomposition on BlueGene</vt:lpstr>
      <vt:lpstr>Grainsize reduced</vt:lpstr>
      <vt:lpstr>Integration overhead analysis</vt:lpstr>
      <vt:lpstr>Integration overhead example:</vt:lpstr>
      <vt:lpstr>Integration overhead: After</vt:lpstr>
      <vt:lpstr>Improved Performance Data</vt:lpstr>
      <vt:lpstr>PowerPoint Presentation</vt:lpstr>
      <vt:lpstr>PowerPoint Presentation</vt:lpstr>
      <vt:lpstr>PowerPoint Presentation</vt:lpstr>
      <vt:lpstr>Grainsize example: NAMD</vt:lpstr>
      <vt:lpstr>NAMD strong scaling on Titan Cray XK7, Blue Waters Cray XE6, and Mira IBM Blue Gene/Q for 21M and 224M atom benchmarks</vt:lpstr>
      <vt:lpstr>Recent success  with NAMD:  </vt:lpstr>
      <vt:lpstr>ChaNGa: Parallel Gravity</vt:lpstr>
      <vt:lpstr>ChaNGa: Parallel Gravity</vt:lpstr>
      <vt:lpstr>PowerPoint Presentation</vt:lpstr>
      <vt:lpstr>ChaNGa: Optimized Performance</vt:lpstr>
      <vt:lpstr>ChaNGa : Resultant Performance on Blue Waters</vt:lpstr>
      <vt:lpstr>Clustered Dataset - Dwarf</vt:lpstr>
      <vt:lpstr>Solution: Replication</vt:lpstr>
      <vt:lpstr>Replication Impact</vt:lpstr>
      <vt:lpstr>Multiple time-stepping!</vt:lpstr>
      <vt:lpstr>Multiple time-stepping!</vt:lpstr>
      <vt:lpstr>Multi-stepping tradeoff</vt:lpstr>
      <vt:lpstr>Overlapping of Phases</vt:lpstr>
      <vt:lpstr>ChaNGA Design and Optimization: Lessons</vt:lpstr>
      <vt:lpstr>Episimdemics</vt:lpstr>
      <vt:lpstr>PowerPoint Presentation</vt:lpstr>
      <vt:lpstr>PowerPoint Presentation</vt:lpstr>
      <vt:lpstr>PowerPoint Presentation</vt:lpstr>
      <vt:lpstr>OpenAtom: On the fly ab initio molecular dynamics on the ground state surface with instantaneous GW-BSE level spectra</vt:lpstr>
      <vt:lpstr>PowerPoint Presentation</vt:lpstr>
      <vt:lpstr>Decomposition and Computation Flow</vt:lpstr>
      <vt:lpstr>Topology Aware Mapping of Objects</vt:lpstr>
      <vt:lpstr>Improvements by topological aware mapping of computation to processors</vt:lpstr>
      <vt:lpstr>OpenAtom Performance Sampler</vt:lpstr>
      <vt:lpstr>Impact of mapping on Blue Waters: up to 32% improvement</vt:lpstr>
      <vt:lpstr>MiniApps</vt:lpstr>
      <vt:lpstr>More MiniApps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Concepts</dc:title>
  <dc:creator>Desouza, Shanna Marie</dc:creator>
  <cp:lastModifiedBy>Kale, Laxmikant V</cp:lastModifiedBy>
  <cp:revision>23</cp:revision>
  <dcterms:created xsi:type="dcterms:W3CDTF">2017-08-29T23:18:22Z</dcterms:created>
  <dcterms:modified xsi:type="dcterms:W3CDTF">2023-10-21T23:13:26Z</dcterms:modified>
</cp:coreProperties>
</file>