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929fee9e40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929fee9e40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929fee9e40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929fee9e40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929fee9e40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2929fee9e40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929fee9e40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2929fee9e40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929fee9e40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2929fee9e40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929fee9e40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2929fee9e40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929fee9e40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2929fee9e40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929fee9e40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2929fee9e40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929fee9e40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2929fee9e40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2929fee9e40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2929fee9e40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9273db5f9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9273db5f9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2929fee9e40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2929fee9e40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2929fee9e40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2929fee9e40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2929fee9e40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2929fee9e40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2929fee9e40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2929fee9e40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2929fee9e40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2929fee9e40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2929fee9e40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2929fee9e40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2929fee9e40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2929fee9e40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2929fee9e40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2929fee9e40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9273db5f96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9273db5f96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27967c9f38_0_4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27967c9f38_0_4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92638d7e2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92638d7e2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27967c9f38_0_4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27967c9f38_0_4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27967c9f38_0_4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27967c9f38_0_4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27967c9f38_0_4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27967c9f38_0_4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929fee9e40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929fee9e40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84A27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3294B"/>
              </a:buClr>
              <a:buSzPts val="1800"/>
              <a:buNone/>
              <a:defRPr sz="1800">
                <a:solidFill>
                  <a:srgbClr val="13294B"/>
                </a:solidFill>
              </a:defRPr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628650" y="4709741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84A27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E84A27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0" type="dt"/>
          </p:nvPr>
        </p:nvSpPr>
        <p:spPr>
          <a:xfrm>
            <a:off x="628650" y="4709741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84A27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E84A27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0" type="dt"/>
          </p:nvPr>
        </p:nvSpPr>
        <p:spPr>
          <a:xfrm>
            <a:off x="628650" y="4709741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84A27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E84A27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0" type="dt"/>
          </p:nvPr>
        </p:nvSpPr>
        <p:spPr>
          <a:xfrm>
            <a:off x="628650" y="4709741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84A27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623888" y="3442097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3294B"/>
              </a:buClr>
              <a:buSzPts val="1800"/>
              <a:buNone/>
              <a:defRPr sz="1800">
                <a:solidFill>
                  <a:srgbClr val="13294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0" type="dt"/>
          </p:nvPr>
        </p:nvSpPr>
        <p:spPr>
          <a:xfrm>
            <a:off x="628650" y="4709741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84A27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E84A27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E84A27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628650" y="4709741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84A27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629841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E84A27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629841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E84A27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E84A27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2" name="Google Shape;42;p6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E84A27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0" type="dt"/>
          </p:nvPr>
        </p:nvSpPr>
        <p:spPr>
          <a:xfrm>
            <a:off x="628650" y="4709741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84A27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0" type="dt"/>
          </p:nvPr>
        </p:nvSpPr>
        <p:spPr>
          <a:xfrm>
            <a:off x="628650" y="4709741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/>
          <p:nvPr>
            <p:ph idx="10" type="dt"/>
          </p:nvPr>
        </p:nvSpPr>
        <p:spPr>
          <a:xfrm>
            <a:off x="628650" y="4709741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84A27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" type="body"/>
          </p:nvPr>
        </p:nvSpPr>
        <p:spPr>
          <a:xfrm>
            <a:off x="3887391" y="740569"/>
            <a:ext cx="46290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E84A27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8" name="Google Shape;58;p9"/>
          <p:cNvSpPr txBox="1"/>
          <p:nvPr>
            <p:ph idx="2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3294B"/>
              </a:buClr>
              <a:buSzPts val="1200"/>
              <a:buNone/>
              <a:defRPr sz="1200">
                <a:solidFill>
                  <a:srgbClr val="13294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628650" y="4709741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84A27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4" name="Google Shape;64;p10"/>
          <p:cNvSpPr/>
          <p:nvPr>
            <p:ph idx="2" type="pic"/>
          </p:nvPr>
        </p:nvSpPr>
        <p:spPr>
          <a:xfrm>
            <a:off x="3887391" y="740569"/>
            <a:ext cx="46290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E84A27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4A2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13294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13294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13294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13294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3294B"/>
              </a:buClr>
              <a:buSzPts val="1200"/>
              <a:buNone/>
              <a:defRPr sz="1200">
                <a:solidFill>
                  <a:srgbClr val="13294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628650" y="4709741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84A27"/>
              </a:buClr>
              <a:buSzPts val="3300"/>
              <a:buFont typeface="Calibri"/>
              <a:buNone/>
              <a:defRPr b="1" i="0" sz="3300" u="none" cap="none" strike="noStrike">
                <a:solidFill>
                  <a:srgbClr val="E84A2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E84A27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rgbClr val="E84A2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3294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rgbClr val="13294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3294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3294B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3294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0" type="dt"/>
          </p:nvPr>
        </p:nvSpPr>
        <p:spPr>
          <a:xfrm>
            <a:off x="628650" y="4709741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13294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13294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13294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13294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13294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13294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13294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13294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13294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13294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13294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0.png"/><Relationship Id="rId4" Type="http://schemas.openxmlformats.org/officeDocument/2006/relationships/image" Target="../media/image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0.png"/><Relationship Id="rId4" Type="http://schemas.openxmlformats.org/officeDocument/2006/relationships/image" Target="../media/image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5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5.png"/><Relationship Id="rId4" Type="http://schemas.openxmlformats.org/officeDocument/2006/relationships/image" Target="../media/image1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4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4.png"/><Relationship Id="rId4" Type="http://schemas.openxmlformats.org/officeDocument/2006/relationships/image" Target="../media/image19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7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7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7.png"/><Relationship Id="rId4" Type="http://schemas.openxmlformats.org/officeDocument/2006/relationships/image" Target="../media/image21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s://github.com/UIUC-PPL/charm4py" TargetMode="External"/><Relationship Id="rId4" Type="http://schemas.openxmlformats.org/officeDocument/2006/relationships/hyperlink" Target="https://charm4py.readthedocs.io/en/latest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13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Relationship Id="rId4" Type="http://schemas.openxmlformats.org/officeDocument/2006/relationships/image" Target="../media/image1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Charm4Py</a:t>
            </a:r>
            <a:endParaRPr sz="4200"/>
          </a:p>
        </p:txBody>
      </p:sp>
      <p:sp>
        <p:nvSpPr>
          <p:cNvPr id="86" name="Google Shape;86;p13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2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Charm4Py: Fibonacci</a:t>
            </a:r>
            <a:endParaRPr/>
          </a:p>
        </p:txBody>
      </p:sp>
      <p:sp>
        <p:nvSpPr>
          <p:cNvPr id="168" name="Google Shape;168;p22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69" name="Google Shape;16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2650" y="976076"/>
            <a:ext cx="4637326" cy="289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96225" y="2821625"/>
            <a:ext cx="6872649" cy="1707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Charm4Py: Fibonacci</a:t>
            </a:r>
            <a:endParaRPr/>
          </a:p>
        </p:txBody>
      </p:sp>
      <p:sp>
        <p:nvSpPr>
          <p:cNvPr id="176" name="Google Shape;176;p23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77" name="Google Shape;17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2650" y="976076"/>
            <a:ext cx="4637326" cy="289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50225" y="1424288"/>
            <a:ext cx="4400075" cy="313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4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 Creation</a:t>
            </a:r>
            <a:endParaRPr/>
          </a:p>
        </p:txBody>
      </p:sp>
      <p:sp>
        <p:nvSpPr>
          <p:cNvPr id="184" name="Google Shape;184;p24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85" name="Google Shape;18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525" y="1022369"/>
            <a:ext cx="8839198" cy="17400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 Creation</a:t>
            </a:r>
            <a:endParaRPr/>
          </a:p>
        </p:txBody>
      </p:sp>
      <p:sp>
        <p:nvSpPr>
          <p:cNvPr id="191" name="Google Shape;191;p25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92" name="Google Shape;192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3147394"/>
            <a:ext cx="8839201" cy="9405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7525" y="1022369"/>
            <a:ext cx="8839198" cy="17400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6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Arrays: Reductions, Load Balancing</a:t>
            </a:r>
            <a:endParaRPr/>
          </a:p>
        </p:txBody>
      </p:sp>
      <p:sp>
        <p:nvSpPr>
          <p:cNvPr id="199" name="Google Shape;199;p26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00" name="Google Shape;20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420444"/>
            <a:ext cx="8839200" cy="16380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7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Arrays: Reductions, Load Balancing</a:t>
            </a:r>
            <a:endParaRPr/>
          </a:p>
        </p:txBody>
      </p:sp>
      <p:sp>
        <p:nvSpPr>
          <p:cNvPr id="206" name="Google Shape;206;p27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07" name="Google Shape;20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420444"/>
            <a:ext cx="8839200" cy="16380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3210851"/>
            <a:ext cx="6743700" cy="108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8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Arrays: Reductions, Load Balancing</a:t>
            </a:r>
            <a:endParaRPr/>
          </a:p>
        </p:txBody>
      </p:sp>
      <p:sp>
        <p:nvSpPr>
          <p:cNvPr id="214" name="Google Shape;214;p28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15" name="Google Shape;215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420444"/>
            <a:ext cx="8839200" cy="16380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3210851"/>
            <a:ext cx="6743700" cy="1085850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28"/>
          <p:cNvSpPr txBox="1"/>
          <p:nvPr/>
        </p:nvSpPr>
        <p:spPr>
          <a:xfrm>
            <a:off x="281000" y="4449100"/>
            <a:ext cx="337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No need to define a PUP! Pickle is used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9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Channels</a:t>
            </a:r>
            <a:endParaRPr/>
          </a:p>
        </p:txBody>
      </p:sp>
      <p:sp>
        <p:nvSpPr>
          <p:cNvPr id="223" name="Google Shape;223;p29"/>
          <p:cNvSpPr txBox="1"/>
          <p:nvPr>
            <p:ph idx="1" type="body"/>
          </p:nvPr>
        </p:nvSpPr>
        <p:spPr>
          <a:xfrm>
            <a:off x="628650" y="1369225"/>
            <a:ext cx="39435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457200" rtl="0" algn="l"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Point-to-point communication channel between chares</a:t>
            </a:r>
            <a:endParaRPr/>
          </a:p>
        </p:txBody>
      </p:sp>
      <p:sp>
        <p:nvSpPr>
          <p:cNvPr id="224" name="Google Shape;224;p29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0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Channels</a:t>
            </a:r>
            <a:endParaRPr/>
          </a:p>
        </p:txBody>
      </p:sp>
      <p:sp>
        <p:nvSpPr>
          <p:cNvPr id="230" name="Google Shape;230;p30"/>
          <p:cNvSpPr txBox="1"/>
          <p:nvPr>
            <p:ph idx="1" type="body"/>
          </p:nvPr>
        </p:nvSpPr>
        <p:spPr>
          <a:xfrm>
            <a:off x="628650" y="1369225"/>
            <a:ext cx="39435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457200" rtl="0" algn="l"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Point-to-point communication channel between chares</a:t>
            </a:r>
            <a:endParaRPr/>
          </a:p>
        </p:txBody>
      </p:sp>
      <p:sp>
        <p:nvSpPr>
          <p:cNvPr id="231" name="Google Shape;231;p30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32" name="Google Shape;232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268558"/>
            <a:ext cx="9143999" cy="6063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Channels</a:t>
            </a:r>
            <a:endParaRPr/>
          </a:p>
        </p:txBody>
      </p:sp>
      <p:sp>
        <p:nvSpPr>
          <p:cNvPr id="238" name="Google Shape;238;p31"/>
          <p:cNvSpPr txBox="1"/>
          <p:nvPr>
            <p:ph idx="1" type="body"/>
          </p:nvPr>
        </p:nvSpPr>
        <p:spPr>
          <a:xfrm>
            <a:off x="628650" y="1369225"/>
            <a:ext cx="39435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Point-to-point communication channel between chares</a:t>
            </a:r>
            <a:endParaRPr/>
          </a:p>
        </p:txBody>
      </p:sp>
      <p:sp>
        <p:nvSpPr>
          <p:cNvPr id="239" name="Google Shape;239;p31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40" name="Google Shape;240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268558"/>
            <a:ext cx="9143999" cy="606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3058319"/>
            <a:ext cx="8839201" cy="16616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Productive Parallel Programming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457200" rtl="0" algn="l">
              <a:spcBef>
                <a:spcPts val="8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Recent interest in </a:t>
            </a:r>
            <a:r>
              <a:rPr lang="en"/>
              <a:t>productivity</a:t>
            </a:r>
            <a:r>
              <a:rPr lang="en"/>
              <a:t> in parallel programming</a:t>
            </a:r>
            <a:endParaRPr/>
          </a:p>
          <a:p>
            <a:pPr indent="0" lvl="0" marL="4572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Especially as compute nodes become more heterogeneous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Kokkos, Raja, DPC++, …</a:t>
            </a:r>
            <a:endParaRPr/>
          </a:p>
          <a:p>
            <a:pPr indent="0" lvl="0" marL="4572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4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2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Reductions: </a:t>
            </a:r>
            <a:r>
              <a:rPr lang="en"/>
              <a:t>Targeting</a:t>
            </a:r>
            <a:r>
              <a:rPr lang="en"/>
              <a:t> Futures</a:t>
            </a:r>
            <a:endParaRPr/>
          </a:p>
        </p:txBody>
      </p:sp>
      <p:sp>
        <p:nvSpPr>
          <p:cNvPr id="247" name="Google Shape;247;p32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Reductions: Targeting Futures</a:t>
            </a:r>
            <a:endParaRPr/>
          </a:p>
        </p:txBody>
      </p:sp>
      <p:sp>
        <p:nvSpPr>
          <p:cNvPr id="253" name="Google Shape;253;p33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54" name="Google Shape;254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275" y="1197794"/>
            <a:ext cx="5686425" cy="47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4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Reductions: Targeting Futures</a:t>
            </a:r>
            <a:endParaRPr/>
          </a:p>
        </p:txBody>
      </p:sp>
      <p:sp>
        <p:nvSpPr>
          <p:cNvPr id="260" name="Google Shape;260;p34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61" name="Google Shape;261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275" y="1197794"/>
            <a:ext cx="5686425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2498381"/>
            <a:ext cx="8839198" cy="1397261"/>
          </a:xfrm>
          <a:prstGeom prst="rect">
            <a:avLst/>
          </a:prstGeom>
          <a:noFill/>
          <a:ln>
            <a:noFill/>
          </a:ln>
        </p:spPr>
      </p:pic>
      <p:sp>
        <p:nvSpPr>
          <p:cNvPr id="263" name="Google Shape;263;p34"/>
          <p:cNvSpPr txBox="1"/>
          <p:nvPr/>
        </p:nvSpPr>
        <p:spPr>
          <a:xfrm>
            <a:off x="158275" y="1849875"/>
            <a:ext cx="337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Main chare: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Running Programs</a:t>
            </a:r>
            <a:endParaRPr/>
          </a:p>
        </p:txBody>
      </p:sp>
      <p:sp>
        <p:nvSpPr>
          <p:cNvPr id="269" name="Google Shape;269;p35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70" name="Google Shape;270;p35"/>
          <p:cNvSpPr txBox="1"/>
          <p:nvPr/>
        </p:nvSpPr>
        <p:spPr>
          <a:xfrm>
            <a:off x="152400" y="1268050"/>
            <a:ext cx="337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On your local machine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6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Running Programs</a:t>
            </a:r>
            <a:endParaRPr/>
          </a:p>
        </p:txBody>
      </p:sp>
      <p:sp>
        <p:nvSpPr>
          <p:cNvPr id="276" name="Google Shape;276;p36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77" name="Google Shape;277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830219"/>
            <a:ext cx="8839198" cy="497159"/>
          </a:xfrm>
          <a:prstGeom prst="rect">
            <a:avLst/>
          </a:prstGeom>
          <a:noFill/>
          <a:ln>
            <a:noFill/>
          </a:ln>
        </p:spPr>
      </p:pic>
      <p:sp>
        <p:nvSpPr>
          <p:cNvPr id="278" name="Google Shape;278;p36"/>
          <p:cNvSpPr txBox="1"/>
          <p:nvPr/>
        </p:nvSpPr>
        <p:spPr>
          <a:xfrm>
            <a:off x="152400" y="1268050"/>
            <a:ext cx="337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On your local machine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7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Running Programs</a:t>
            </a:r>
            <a:endParaRPr/>
          </a:p>
        </p:txBody>
      </p:sp>
      <p:sp>
        <p:nvSpPr>
          <p:cNvPr id="284" name="Google Shape;284;p37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85" name="Google Shape;285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830219"/>
            <a:ext cx="8839198" cy="497159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p37"/>
          <p:cNvSpPr txBox="1"/>
          <p:nvPr/>
        </p:nvSpPr>
        <p:spPr>
          <a:xfrm>
            <a:off x="152400" y="1268050"/>
            <a:ext cx="337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On your local machine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37"/>
          <p:cNvSpPr txBox="1"/>
          <p:nvPr/>
        </p:nvSpPr>
        <p:spPr>
          <a:xfrm>
            <a:off x="152400" y="2571750"/>
            <a:ext cx="337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On a cluster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38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Running Programs</a:t>
            </a:r>
            <a:endParaRPr/>
          </a:p>
        </p:txBody>
      </p:sp>
      <p:sp>
        <p:nvSpPr>
          <p:cNvPr id="293" name="Google Shape;293;p38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94" name="Google Shape;294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830219"/>
            <a:ext cx="8839198" cy="497159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Google Shape;295;p38"/>
          <p:cNvSpPr txBox="1"/>
          <p:nvPr/>
        </p:nvSpPr>
        <p:spPr>
          <a:xfrm>
            <a:off x="152400" y="1268050"/>
            <a:ext cx="337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On your local machine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38"/>
          <p:cNvSpPr txBox="1"/>
          <p:nvPr/>
        </p:nvSpPr>
        <p:spPr>
          <a:xfrm>
            <a:off x="152400" y="2571750"/>
            <a:ext cx="337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On a cluster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7" name="Google Shape;297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945531"/>
            <a:ext cx="8839198" cy="4971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3671290"/>
            <a:ext cx="8839200" cy="5774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9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Information</a:t>
            </a:r>
            <a:endParaRPr/>
          </a:p>
        </p:txBody>
      </p:sp>
      <p:sp>
        <p:nvSpPr>
          <p:cNvPr id="304" name="Google Shape;304;p39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Source: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https://github.com/UIUC-PPL/charm4py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Docs: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https://charm4py.readthedocs.io/en/latest/</a:t>
            </a:r>
            <a:endParaRPr/>
          </a:p>
        </p:txBody>
      </p:sp>
      <p:sp>
        <p:nvSpPr>
          <p:cNvPr id="305" name="Google Shape;305;p39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457200" rtl="0" algn="l">
              <a:spcBef>
                <a:spcPts val="8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Massive success in data science, ML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Recent attention by HPC community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8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Productive language to glue together hot code paths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Written in C/C++, JIT-compiled to heterogeneous devices</a:t>
            </a:r>
            <a:endParaRPr/>
          </a:p>
        </p:txBody>
      </p:sp>
      <p:sp>
        <p:nvSpPr>
          <p:cNvPr id="100" name="Google Shape;100;p15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Charm4Py</a:t>
            </a:r>
            <a:endParaRPr/>
          </a:p>
        </p:txBody>
      </p:sp>
      <p:sp>
        <p:nvSpPr>
          <p:cNvPr id="106" name="Google Shape;106;p16"/>
          <p:cNvSpPr txBox="1"/>
          <p:nvPr>
            <p:ph idx="1" type="body"/>
          </p:nvPr>
        </p:nvSpPr>
        <p:spPr>
          <a:xfrm>
            <a:off x="628650" y="1369225"/>
            <a:ext cx="39432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457200" rtl="0" algn="l">
              <a:spcBef>
                <a:spcPts val="800"/>
              </a:spcBef>
              <a:spcAft>
                <a:spcPts val="0"/>
              </a:spcAft>
              <a:buClr>
                <a:srgbClr val="13294B"/>
              </a:buClr>
              <a:buSzPts val="1400"/>
              <a:buChar char="•"/>
            </a:pPr>
            <a:r>
              <a:rPr lang="en">
                <a:solidFill>
                  <a:srgbClr val="13294B"/>
                </a:solidFill>
              </a:rPr>
              <a:t>Productivit</a:t>
            </a:r>
            <a:r>
              <a:rPr lang="en">
                <a:solidFill>
                  <a:srgbClr val="13294B"/>
                </a:solidFill>
              </a:rPr>
              <a:t>y + performance</a:t>
            </a:r>
            <a:r>
              <a:rPr lang="en">
                <a:solidFill>
                  <a:srgbClr val="13294B"/>
                </a:solidFill>
              </a:rPr>
              <a:t>: </a:t>
            </a:r>
            <a:endParaRPr>
              <a:solidFill>
                <a:srgbClr val="13294B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13294B"/>
              </a:buClr>
              <a:buSzPts val="1400"/>
              <a:buChar char="•"/>
            </a:pPr>
            <a:r>
              <a:rPr lang="en">
                <a:solidFill>
                  <a:srgbClr val="13294B"/>
                </a:solidFill>
              </a:rPr>
              <a:t>Distributed </a:t>
            </a:r>
            <a:r>
              <a:rPr lang="en">
                <a:solidFill>
                  <a:srgbClr val="13294B"/>
                </a:solidFill>
              </a:rPr>
              <a:t>execution</a:t>
            </a:r>
            <a:r>
              <a:rPr lang="en">
                <a:solidFill>
                  <a:srgbClr val="13294B"/>
                </a:solidFill>
              </a:rPr>
              <a:t> of Charm++ with rich software ecosystem of Python</a:t>
            </a:r>
            <a:endParaRPr>
              <a:solidFill>
                <a:srgbClr val="13294B"/>
              </a:solidFill>
            </a:endParaRPr>
          </a:p>
        </p:txBody>
      </p:sp>
      <p:sp>
        <p:nvSpPr>
          <p:cNvPr id="107" name="Google Shape;107;p16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08" name="Google Shape;108;p16"/>
          <p:cNvGrpSpPr/>
          <p:nvPr/>
        </p:nvGrpSpPr>
        <p:grpSpPr>
          <a:xfrm>
            <a:off x="4550077" y="1369233"/>
            <a:ext cx="4593922" cy="2195007"/>
            <a:chOff x="282775" y="1004675"/>
            <a:chExt cx="8569152" cy="4094399"/>
          </a:xfrm>
        </p:grpSpPr>
        <p:pic>
          <p:nvPicPr>
            <p:cNvPr id="109" name="Google Shape;109;p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82775" y="1063375"/>
              <a:ext cx="3746452" cy="151468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16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411625" y="2809751"/>
              <a:ext cx="3440302" cy="15488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1" name="Google Shape;111;p16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413325" y="2884699"/>
              <a:ext cx="2906800" cy="1154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2" name="Google Shape;112;p16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2911450" y="3944150"/>
              <a:ext cx="3442888" cy="11549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3" name="Google Shape;113;p16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6451825" y="1004675"/>
              <a:ext cx="1832775" cy="18327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Charm4Py Basics</a:t>
            </a:r>
            <a:endParaRPr/>
          </a:p>
        </p:txBody>
      </p:sp>
      <p:sp>
        <p:nvSpPr>
          <p:cNvPr id="119" name="Google Shape;119;p17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457200" rtl="0" algn="l">
              <a:spcBef>
                <a:spcPts val="8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Define chare classes in Python</a:t>
            </a:r>
            <a:endParaRPr/>
          </a:p>
          <a:p>
            <a:pPr indent="0" lvl="0" marL="4572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8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Create a main driver that creates chares, begins execution.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That’s it!</a:t>
            </a:r>
            <a:endParaRPr/>
          </a:p>
          <a:p>
            <a:pPr indent="0" lvl="0" marL="4572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8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No opaque compile errors, no additional files required</a:t>
            </a:r>
            <a:endParaRPr/>
          </a:p>
        </p:txBody>
      </p:sp>
      <p:sp>
        <p:nvSpPr>
          <p:cNvPr id="120" name="Google Shape;120;p17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Charm4Py Basics</a:t>
            </a:r>
            <a:endParaRPr/>
          </a:p>
        </p:txBody>
      </p:sp>
      <p:sp>
        <p:nvSpPr>
          <p:cNvPr id="126" name="Google Shape;126;p18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8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28" name="Google Shape;128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177528"/>
            <a:ext cx="5459210" cy="24333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Charm4Py Basics</a:t>
            </a:r>
            <a:endParaRPr/>
          </a:p>
        </p:txBody>
      </p:sp>
      <p:sp>
        <p:nvSpPr>
          <p:cNvPr id="134" name="Google Shape;134;p19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9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36" name="Google Shape;136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177528"/>
            <a:ext cx="5459210" cy="24333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61850" y="2612575"/>
            <a:ext cx="3705626" cy="212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0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143" name="Google Shape;143;p20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4" name="Google Shape;144;p20"/>
          <p:cNvSpPr/>
          <p:nvPr/>
        </p:nvSpPr>
        <p:spPr>
          <a:xfrm>
            <a:off x="1995450" y="1556606"/>
            <a:ext cx="2567700" cy="418200"/>
          </a:xfrm>
          <a:prstGeom prst="roundRect">
            <a:avLst>
              <a:gd fmla="val 16667" name="adj"/>
            </a:avLst>
          </a:prstGeom>
          <a:solidFill>
            <a:srgbClr val="CFE2F3"/>
          </a:solidFill>
          <a:ln cap="flat" cmpd="sng" w="19050">
            <a:solidFill>
              <a:srgbClr val="575F6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0"/>
          <p:cNvSpPr txBox="1"/>
          <p:nvPr/>
        </p:nvSpPr>
        <p:spPr>
          <a:xfrm>
            <a:off x="1995450" y="1615666"/>
            <a:ext cx="25677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" sz="16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Numpy, Pandas, Scipy</a:t>
            </a:r>
            <a:endParaRPr b="1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6" name="Google Shape;146;p20"/>
          <p:cNvSpPr/>
          <p:nvPr/>
        </p:nvSpPr>
        <p:spPr>
          <a:xfrm>
            <a:off x="1995450" y="1995810"/>
            <a:ext cx="5153100" cy="559500"/>
          </a:xfrm>
          <a:prstGeom prst="roundRect">
            <a:avLst>
              <a:gd fmla="val 16667" name="adj"/>
            </a:avLst>
          </a:prstGeom>
          <a:solidFill>
            <a:srgbClr val="CFE2F3"/>
          </a:solidFill>
          <a:ln cap="flat" cmpd="sng" w="19050">
            <a:solidFill>
              <a:srgbClr val="575F6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0"/>
          <p:cNvSpPr txBox="1"/>
          <p:nvPr/>
        </p:nvSpPr>
        <p:spPr>
          <a:xfrm>
            <a:off x="3558225" y="2134185"/>
            <a:ext cx="2129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" sz="16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User Code</a:t>
            </a:r>
            <a:endParaRPr b="1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8" name="Google Shape;148;p20"/>
          <p:cNvSpPr/>
          <p:nvPr/>
        </p:nvSpPr>
        <p:spPr>
          <a:xfrm>
            <a:off x="1995450" y="2536508"/>
            <a:ext cx="5153100" cy="559500"/>
          </a:xfrm>
          <a:prstGeom prst="roundRect">
            <a:avLst>
              <a:gd fmla="val 16667" name="adj"/>
            </a:avLst>
          </a:prstGeom>
          <a:solidFill>
            <a:srgbClr val="CFE2F3"/>
          </a:solidFill>
          <a:ln cap="flat" cmpd="sng" w="19050">
            <a:solidFill>
              <a:srgbClr val="575F6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0"/>
          <p:cNvSpPr txBox="1"/>
          <p:nvPr/>
        </p:nvSpPr>
        <p:spPr>
          <a:xfrm>
            <a:off x="3338925" y="2622795"/>
            <a:ext cx="2757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" sz="16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Runtime</a:t>
            </a:r>
            <a:endParaRPr b="1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0" name="Google Shape;150;p20"/>
          <p:cNvSpPr/>
          <p:nvPr/>
        </p:nvSpPr>
        <p:spPr>
          <a:xfrm>
            <a:off x="1995450" y="3078076"/>
            <a:ext cx="5153100" cy="559500"/>
          </a:xfrm>
          <a:prstGeom prst="roundRect">
            <a:avLst>
              <a:gd fmla="val 16667" name="adj"/>
            </a:avLst>
          </a:prstGeom>
          <a:solidFill>
            <a:srgbClr val="CFE2F3"/>
          </a:solidFill>
          <a:ln cap="flat" cmpd="sng" w="19050">
            <a:solidFill>
              <a:srgbClr val="575F6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0"/>
          <p:cNvSpPr txBox="1"/>
          <p:nvPr/>
        </p:nvSpPr>
        <p:spPr>
          <a:xfrm>
            <a:off x="3338925" y="3164364"/>
            <a:ext cx="25677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" sz="16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Python/C Interaction</a:t>
            </a:r>
            <a:endParaRPr b="1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2" name="Google Shape;152;p20"/>
          <p:cNvSpPr/>
          <p:nvPr/>
        </p:nvSpPr>
        <p:spPr>
          <a:xfrm>
            <a:off x="1995450" y="3637327"/>
            <a:ext cx="5153100" cy="559500"/>
          </a:xfrm>
          <a:prstGeom prst="roundRect">
            <a:avLst>
              <a:gd fmla="val 16667" name="adj"/>
            </a:avLst>
          </a:prstGeom>
          <a:solidFill>
            <a:srgbClr val="CFE2F3"/>
          </a:solidFill>
          <a:ln cap="flat" cmpd="sng" w="19050">
            <a:solidFill>
              <a:srgbClr val="575F6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0"/>
          <p:cNvSpPr txBox="1"/>
          <p:nvPr/>
        </p:nvSpPr>
        <p:spPr>
          <a:xfrm>
            <a:off x="3507450" y="3705925"/>
            <a:ext cx="2589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" sz="16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Charm++</a:t>
            </a:r>
            <a:r>
              <a:rPr b="1" lang="en" sz="1600">
                <a:latin typeface="Comic Sans MS"/>
                <a:ea typeface="Comic Sans MS"/>
                <a:cs typeface="Comic Sans MS"/>
                <a:sym typeface="Comic Sans MS"/>
              </a:rPr>
              <a:t> Runtime</a:t>
            </a:r>
            <a:endParaRPr b="1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4" name="Google Shape;154;p20"/>
          <p:cNvSpPr/>
          <p:nvPr/>
        </p:nvSpPr>
        <p:spPr>
          <a:xfrm>
            <a:off x="4561828" y="1556606"/>
            <a:ext cx="2567700" cy="418200"/>
          </a:xfrm>
          <a:prstGeom prst="roundRect">
            <a:avLst>
              <a:gd fmla="val 16667" name="adj"/>
            </a:avLst>
          </a:prstGeom>
          <a:solidFill>
            <a:srgbClr val="CFE2F3"/>
          </a:solidFill>
          <a:ln cap="flat" cmpd="sng" w="19050">
            <a:solidFill>
              <a:srgbClr val="575F6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0"/>
          <p:cNvSpPr txBox="1"/>
          <p:nvPr/>
        </p:nvSpPr>
        <p:spPr>
          <a:xfrm>
            <a:off x="4561828" y="1615666"/>
            <a:ext cx="25677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" sz="16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Numba, PyCUDA</a:t>
            </a:r>
            <a:endParaRPr b="1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Charm4Py: Fibonacci</a:t>
            </a:r>
            <a:endParaRPr/>
          </a:p>
        </p:txBody>
      </p:sp>
      <p:sp>
        <p:nvSpPr>
          <p:cNvPr id="161" name="Google Shape;161;p21"/>
          <p:cNvSpPr txBox="1"/>
          <p:nvPr>
            <p:ph idx="12" type="sldNum"/>
          </p:nvPr>
        </p:nvSpPr>
        <p:spPr>
          <a:xfrm>
            <a:off x="6457950" y="4719967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62" name="Google Shape;16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2650" y="976076"/>
            <a:ext cx="4637326" cy="289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